
<file path=[Content_Types].xml><?xml version="1.0" encoding="utf-8"?>
<Types xmlns="http://schemas.openxmlformats.org/package/2006/content-types">
  <Default Extension="emf" ContentType="image/x-emf"/>
  <Default Extension="jpeg" ContentType="image/jpeg"/>
  <Default Extension="jpg" ContentType="image/pn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63" r:id="rId3"/>
    <p:sldId id="266" r:id="rId4"/>
    <p:sldId id="295" r:id="rId5"/>
    <p:sldId id="292" r:id="rId6"/>
    <p:sldId id="293" r:id="rId7"/>
    <p:sldId id="280" r:id="rId8"/>
    <p:sldId id="270" r:id="rId9"/>
    <p:sldId id="286" r:id="rId10"/>
    <p:sldId id="257" r:id="rId11"/>
    <p:sldId id="284" r:id="rId12"/>
    <p:sldId id="273" r:id="rId13"/>
    <p:sldId id="271" r:id="rId14"/>
    <p:sldId id="285" r:id="rId15"/>
    <p:sldId id="294" r:id="rId16"/>
    <p:sldId id="269" r:id="rId17"/>
    <p:sldId id="288" r:id="rId18"/>
    <p:sldId id="289" r:id="rId19"/>
    <p:sldId id="291" r:id="rId20"/>
    <p:sldId id="265" r:id="rId21"/>
    <p:sldId id="264"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A380"/>
    <a:srgbClr val="959DBF"/>
    <a:srgbClr val="2D5AC2"/>
    <a:srgbClr val="2E76BC"/>
    <a:srgbClr val="A6A6A6"/>
    <a:srgbClr val="C55A11"/>
    <a:srgbClr val="FFC000"/>
    <a:srgbClr val="2B75CF"/>
    <a:srgbClr val="004098"/>
    <a:srgbClr val="BD9F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05" autoAdjust="0"/>
    <p:restoredTop sz="94660"/>
  </p:normalViewPr>
  <p:slideViewPr>
    <p:cSldViewPr snapToGrid="0">
      <p:cViewPr varScale="1">
        <p:scale>
          <a:sx n="107" d="100"/>
          <a:sy n="107" d="100"/>
        </p:scale>
        <p:origin x="164" y="6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AC802E-7D66-4FA5-BAA0-59F0AD2C3FD1}" type="doc">
      <dgm:prSet loTypeId="urn:microsoft.com/office/officeart/2005/8/layout/gear1" loCatId="cycle" qsTypeId="urn:microsoft.com/office/officeart/2005/8/quickstyle/simple2" qsCatId="simple" csTypeId="urn:microsoft.com/office/officeart/2005/8/colors/accent1_3" csCatId="accent1" phldr="1"/>
      <dgm:spPr/>
    </dgm:pt>
    <dgm:pt modelId="{82157769-FA30-4FC0-B527-F19CF19583B8}">
      <dgm:prSet phldrT="[文本]" custT="1"/>
      <dgm:spPr/>
      <dgm:t>
        <a:bodyPr/>
        <a:lstStyle/>
        <a:p>
          <a:r>
            <a:rPr lang="en-US" altLang="zh-CN" sz="2400" b="1" dirty="0" err="1">
              <a:effectLst>
                <a:outerShdw blurRad="38100" dist="38100" dir="2700000" algn="tl">
                  <a:srgbClr val="000000">
                    <a:alpha val="43137"/>
                  </a:srgbClr>
                </a:outerShdw>
              </a:effectLst>
            </a:rPr>
            <a:t>Deeplab</a:t>
          </a:r>
          <a:endParaRPr lang="zh-CN" altLang="en-US" sz="2400" b="1" dirty="0">
            <a:effectLst>
              <a:outerShdw blurRad="38100" dist="38100" dir="2700000" algn="tl">
                <a:srgbClr val="000000">
                  <a:alpha val="43137"/>
                </a:srgbClr>
              </a:outerShdw>
            </a:effectLst>
          </a:endParaRPr>
        </a:p>
      </dgm:t>
    </dgm:pt>
    <dgm:pt modelId="{F97B3A16-6B40-407A-94DD-D0A94D209444}" type="parTrans" cxnId="{C4A8306E-696D-4A30-8A40-0701A4805B3D}">
      <dgm:prSet/>
      <dgm:spPr/>
      <dgm:t>
        <a:bodyPr/>
        <a:lstStyle/>
        <a:p>
          <a:endParaRPr lang="zh-CN" altLang="en-US" b="1">
            <a:solidFill>
              <a:schemeClr val="bg1"/>
            </a:solidFill>
            <a:effectLst>
              <a:outerShdw blurRad="38100" dist="38100" dir="2700000" algn="tl">
                <a:srgbClr val="000000">
                  <a:alpha val="43137"/>
                </a:srgbClr>
              </a:outerShdw>
            </a:effectLst>
          </a:endParaRPr>
        </a:p>
      </dgm:t>
    </dgm:pt>
    <dgm:pt modelId="{5C5B8929-AD1B-40F9-B0CA-DFF3956BCFA4}" type="sibTrans" cxnId="{C4A8306E-696D-4A30-8A40-0701A4805B3D}">
      <dgm:prSet/>
      <dgm:spPr/>
      <dgm:t>
        <a:bodyPr/>
        <a:lstStyle/>
        <a:p>
          <a:endParaRPr lang="zh-CN" altLang="en-US" b="1">
            <a:solidFill>
              <a:schemeClr val="bg1"/>
            </a:solidFill>
            <a:effectLst>
              <a:outerShdw blurRad="38100" dist="38100" dir="2700000" algn="tl">
                <a:srgbClr val="000000">
                  <a:alpha val="43137"/>
                </a:srgbClr>
              </a:outerShdw>
            </a:effectLst>
          </a:endParaRPr>
        </a:p>
      </dgm:t>
    </dgm:pt>
    <dgm:pt modelId="{F1141A63-9253-4743-9491-451D34B0CF7D}">
      <dgm:prSet phldrT="[文本]"/>
      <dgm:spPr/>
      <dgm:t>
        <a:bodyPr/>
        <a:lstStyle/>
        <a:p>
          <a:r>
            <a:rPr lang="en-US" altLang="zh-CN" b="1" dirty="0">
              <a:effectLst>
                <a:outerShdw blurRad="38100" dist="38100" dir="2700000" algn="tl">
                  <a:srgbClr val="000000">
                    <a:alpha val="43137"/>
                  </a:srgbClr>
                </a:outerShdw>
              </a:effectLst>
            </a:rPr>
            <a:t>U-net</a:t>
          </a:r>
          <a:endParaRPr lang="zh-CN" altLang="en-US" b="1" dirty="0">
            <a:effectLst>
              <a:outerShdw blurRad="38100" dist="38100" dir="2700000" algn="tl">
                <a:srgbClr val="000000">
                  <a:alpha val="43137"/>
                </a:srgbClr>
              </a:outerShdw>
            </a:effectLst>
          </a:endParaRPr>
        </a:p>
      </dgm:t>
    </dgm:pt>
    <dgm:pt modelId="{AA391DFC-CB33-40A1-A752-C665AB4D36D7}" type="parTrans" cxnId="{9F0D1848-07C6-4D71-BE5A-937B1644F670}">
      <dgm:prSet/>
      <dgm:spPr/>
      <dgm:t>
        <a:bodyPr/>
        <a:lstStyle/>
        <a:p>
          <a:endParaRPr lang="zh-CN" altLang="en-US" b="1">
            <a:solidFill>
              <a:schemeClr val="bg1"/>
            </a:solidFill>
            <a:effectLst>
              <a:outerShdw blurRad="38100" dist="38100" dir="2700000" algn="tl">
                <a:srgbClr val="000000">
                  <a:alpha val="43137"/>
                </a:srgbClr>
              </a:outerShdw>
            </a:effectLst>
          </a:endParaRPr>
        </a:p>
      </dgm:t>
    </dgm:pt>
    <dgm:pt modelId="{3E45E9DD-D063-4A1D-8C93-0D860F1C9446}" type="sibTrans" cxnId="{9F0D1848-07C6-4D71-BE5A-937B1644F670}">
      <dgm:prSet/>
      <dgm:spPr/>
      <dgm:t>
        <a:bodyPr/>
        <a:lstStyle/>
        <a:p>
          <a:endParaRPr lang="zh-CN" altLang="en-US" b="1">
            <a:solidFill>
              <a:schemeClr val="bg1"/>
            </a:solidFill>
            <a:effectLst>
              <a:outerShdw blurRad="38100" dist="38100" dir="2700000" algn="tl">
                <a:srgbClr val="000000">
                  <a:alpha val="43137"/>
                </a:srgbClr>
              </a:outerShdw>
            </a:effectLst>
          </a:endParaRPr>
        </a:p>
      </dgm:t>
    </dgm:pt>
    <dgm:pt modelId="{671512AD-8D9C-411B-97F4-A17909131C6C}">
      <dgm:prSet phldrT="[文本]"/>
      <dgm:spPr/>
      <dgm:t>
        <a:bodyPr/>
        <a:lstStyle/>
        <a:p>
          <a:r>
            <a:rPr lang="en-US" altLang="zh-CN" b="1" dirty="0" err="1">
              <a:effectLst>
                <a:outerShdw blurRad="38100" dist="38100" dir="2700000" algn="tl">
                  <a:srgbClr val="000000">
                    <a:alpha val="43137"/>
                  </a:srgbClr>
                </a:outerShdw>
              </a:effectLst>
            </a:rPr>
            <a:t>PSPnet</a:t>
          </a:r>
          <a:endParaRPr lang="zh-CN" altLang="en-US" b="1" dirty="0">
            <a:effectLst>
              <a:outerShdw blurRad="38100" dist="38100" dir="2700000" algn="tl">
                <a:srgbClr val="000000">
                  <a:alpha val="43137"/>
                </a:srgbClr>
              </a:outerShdw>
            </a:effectLst>
          </a:endParaRPr>
        </a:p>
      </dgm:t>
    </dgm:pt>
    <dgm:pt modelId="{91FF9BF9-2391-43E6-BEA5-292026516317}" type="parTrans" cxnId="{E7E86DB4-062B-4E30-BC04-6EEEF8E6AC5A}">
      <dgm:prSet/>
      <dgm:spPr/>
      <dgm:t>
        <a:bodyPr/>
        <a:lstStyle/>
        <a:p>
          <a:endParaRPr lang="zh-CN" altLang="en-US" b="1">
            <a:solidFill>
              <a:schemeClr val="bg1"/>
            </a:solidFill>
            <a:effectLst>
              <a:outerShdw blurRad="38100" dist="38100" dir="2700000" algn="tl">
                <a:srgbClr val="000000">
                  <a:alpha val="43137"/>
                </a:srgbClr>
              </a:outerShdw>
            </a:effectLst>
          </a:endParaRPr>
        </a:p>
      </dgm:t>
    </dgm:pt>
    <dgm:pt modelId="{A85E1A8A-7879-4E86-A04B-71A9351C60EC}" type="sibTrans" cxnId="{E7E86DB4-062B-4E30-BC04-6EEEF8E6AC5A}">
      <dgm:prSet/>
      <dgm:spPr/>
      <dgm:t>
        <a:bodyPr/>
        <a:lstStyle/>
        <a:p>
          <a:endParaRPr lang="zh-CN" altLang="en-US" b="1">
            <a:solidFill>
              <a:schemeClr val="bg1"/>
            </a:solidFill>
            <a:effectLst>
              <a:outerShdw blurRad="38100" dist="38100" dir="2700000" algn="tl">
                <a:srgbClr val="000000">
                  <a:alpha val="43137"/>
                </a:srgbClr>
              </a:outerShdw>
            </a:effectLst>
          </a:endParaRPr>
        </a:p>
      </dgm:t>
    </dgm:pt>
    <dgm:pt modelId="{79C67644-734E-4F92-B317-D960DCB26B39}" type="pres">
      <dgm:prSet presAssocID="{CCAC802E-7D66-4FA5-BAA0-59F0AD2C3FD1}" presName="composite" presStyleCnt="0">
        <dgm:presLayoutVars>
          <dgm:chMax val="3"/>
          <dgm:animLvl val="lvl"/>
          <dgm:resizeHandles val="exact"/>
        </dgm:presLayoutVars>
      </dgm:prSet>
      <dgm:spPr/>
    </dgm:pt>
    <dgm:pt modelId="{6368D820-5AD8-4F2A-B4DE-28FC7FDF0DB0}" type="pres">
      <dgm:prSet presAssocID="{82157769-FA30-4FC0-B527-F19CF19583B8}" presName="gear1" presStyleLbl="node1" presStyleIdx="0" presStyleCnt="3">
        <dgm:presLayoutVars>
          <dgm:chMax val="1"/>
          <dgm:bulletEnabled val="1"/>
        </dgm:presLayoutVars>
      </dgm:prSet>
      <dgm:spPr/>
    </dgm:pt>
    <dgm:pt modelId="{BA71DA7B-4ADC-45FD-94AE-2AF38C05DBBD}" type="pres">
      <dgm:prSet presAssocID="{82157769-FA30-4FC0-B527-F19CF19583B8}" presName="gear1srcNode" presStyleLbl="node1" presStyleIdx="0" presStyleCnt="3"/>
      <dgm:spPr/>
    </dgm:pt>
    <dgm:pt modelId="{5092BCAC-A2CB-44BD-9220-7CF9BEBB4B85}" type="pres">
      <dgm:prSet presAssocID="{82157769-FA30-4FC0-B527-F19CF19583B8}" presName="gear1dstNode" presStyleLbl="node1" presStyleIdx="0" presStyleCnt="3"/>
      <dgm:spPr/>
    </dgm:pt>
    <dgm:pt modelId="{F0166E2C-B433-48D7-90C8-02B35E28474A}" type="pres">
      <dgm:prSet presAssocID="{F1141A63-9253-4743-9491-451D34B0CF7D}" presName="gear2" presStyleLbl="node1" presStyleIdx="1" presStyleCnt="3">
        <dgm:presLayoutVars>
          <dgm:chMax val="1"/>
          <dgm:bulletEnabled val="1"/>
        </dgm:presLayoutVars>
      </dgm:prSet>
      <dgm:spPr/>
    </dgm:pt>
    <dgm:pt modelId="{F0082462-8013-4A1B-AB09-EC713C62459C}" type="pres">
      <dgm:prSet presAssocID="{F1141A63-9253-4743-9491-451D34B0CF7D}" presName="gear2srcNode" presStyleLbl="node1" presStyleIdx="1" presStyleCnt="3"/>
      <dgm:spPr/>
    </dgm:pt>
    <dgm:pt modelId="{83363E6B-ABBE-45A8-9EAC-8637A57C8DCF}" type="pres">
      <dgm:prSet presAssocID="{F1141A63-9253-4743-9491-451D34B0CF7D}" presName="gear2dstNode" presStyleLbl="node1" presStyleIdx="1" presStyleCnt="3"/>
      <dgm:spPr/>
    </dgm:pt>
    <dgm:pt modelId="{FDCDF4E3-E341-4243-A61A-ABF4F7FFF44A}" type="pres">
      <dgm:prSet presAssocID="{671512AD-8D9C-411B-97F4-A17909131C6C}" presName="gear3" presStyleLbl="node1" presStyleIdx="2" presStyleCnt="3"/>
      <dgm:spPr/>
    </dgm:pt>
    <dgm:pt modelId="{6E3EE91E-C4EF-43CA-A031-0E5ECB0A3E96}" type="pres">
      <dgm:prSet presAssocID="{671512AD-8D9C-411B-97F4-A17909131C6C}" presName="gear3tx" presStyleLbl="node1" presStyleIdx="2" presStyleCnt="3">
        <dgm:presLayoutVars>
          <dgm:chMax val="1"/>
          <dgm:bulletEnabled val="1"/>
        </dgm:presLayoutVars>
      </dgm:prSet>
      <dgm:spPr/>
    </dgm:pt>
    <dgm:pt modelId="{88F1857E-6AC7-41FA-9AC8-F5C86487EB98}" type="pres">
      <dgm:prSet presAssocID="{671512AD-8D9C-411B-97F4-A17909131C6C}" presName="gear3srcNode" presStyleLbl="node1" presStyleIdx="2" presStyleCnt="3"/>
      <dgm:spPr/>
    </dgm:pt>
    <dgm:pt modelId="{39D17B09-BB7C-4911-80FE-58F5BA143928}" type="pres">
      <dgm:prSet presAssocID="{671512AD-8D9C-411B-97F4-A17909131C6C}" presName="gear3dstNode" presStyleLbl="node1" presStyleIdx="2" presStyleCnt="3"/>
      <dgm:spPr/>
    </dgm:pt>
    <dgm:pt modelId="{C1BE1843-8220-4F59-A573-1DE4279AB09C}" type="pres">
      <dgm:prSet presAssocID="{5C5B8929-AD1B-40F9-B0CA-DFF3956BCFA4}" presName="connector1" presStyleLbl="sibTrans2D1" presStyleIdx="0" presStyleCnt="3"/>
      <dgm:spPr/>
    </dgm:pt>
    <dgm:pt modelId="{14D33AD9-02A7-4925-87F6-7BE2B7DC7EBD}" type="pres">
      <dgm:prSet presAssocID="{3E45E9DD-D063-4A1D-8C93-0D860F1C9446}" presName="connector2" presStyleLbl="sibTrans2D1" presStyleIdx="1" presStyleCnt="3"/>
      <dgm:spPr/>
    </dgm:pt>
    <dgm:pt modelId="{3FED63FC-B29E-41B4-90BF-69AB67019CB1}" type="pres">
      <dgm:prSet presAssocID="{A85E1A8A-7879-4E86-A04B-71A9351C60EC}" presName="connector3" presStyleLbl="sibTrans2D1" presStyleIdx="2" presStyleCnt="3"/>
      <dgm:spPr/>
    </dgm:pt>
  </dgm:ptLst>
  <dgm:cxnLst>
    <dgm:cxn modelId="{F5B7B413-60DC-4979-8CA5-1AD1492F4FCE}" type="presOf" srcId="{F1141A63-9253-4743-9491-451D34B0CF7D}" destId="{83363E6B-ABBE-45A8-9EAC-8637A57C8DCF}" srcOrd="2" destOrd="0" presId="urn:microsoft.com/office/officeart/2005/8/layout/gear1"/>
    <dgm:cxn modelId="{C5A2DC18-5E5B-4C00-AA8D-19B1E2163DBD}" type="presOf" srcId="{82157769-FA30-4FC0-B527-F19CF19583B8}" destId="{5092BCAC-A2CB-44BD-9220-7CF9BEBB4B85}" srcOrd="2" destOrd="0" presId="urn:microsoft.com/office/officeart/2005/8/layout/gear1"/>
    <dgm:cxn modelId="{C8CD8763-E291-4A78-95E4-F517EE733F43}" type="presOf" srcId="{F1141A63-9253-4743-9491-451D34B0CF7D}" destId="{F0082462-8013-4A1B-AB09-EC713C62459C}" srcOrd="1" destOrd="0" presId="urn:microsoft.com/office/officeart/2005/8/layout/gear1"/>
    <dgm:cxn modelId="{B6223F44-9CE2-49B8-8A69-ECC0CDBE3D8B}" type="presOf" srcId="{CCAC802E-7D66-4FA5-BAA0-59F0AD2C3FD1}" destId="{79C67644-734E-4F92-B317-D960DCB26B39}" srcOrd="0" destOrd="0" presId="urn:microsoft.com/office/officeart/2005/8/layout/gear1"/>
    <dgm:cxn modelId="{58834845-B646-4147-9965-7EAABC25E6CC}" type="presOf" srcId="{82157769-FA30-4FC0-B527-F19CF19583B8}" destId="{BA71DA7B-4ADC-45FD-94AE-2AF38C05DBBD}" srcOrd="1" destOrd="0" presId="urn:microsoft.com/office/officeart/2005/8/layout/gear1"/>
    <dgm:cxn modelId="{9F0D1848-07C6-4D71-BE5A-937B1644F670}" srcId="{CCAC802E-7D66-4FA5-BAA0-59F0AD2C3FD1}" destId="{F1141A63-9253-4743-9491-451D34B0CF7D}" srcOrd="1" destOrd="0" parTransId="{AA391DFC-CB33-40A1-A752-C665AB4D36D7}" sibTransId="{3E45E9DD-D063-4A1D-8C93-0D860F1C9446}"/>
    <dgm:cxn modelId="{6149306D-F739-4D12-88CE-54CFC306C075}" type="presOf" srcId="{3E45E9DD-D063-4A1D-8C93-0D860F1C9446}" destId="{14D33AD9-02A7-4925-87F6-7BE2B7DC7EBD}" srcOrd="0" destOrd="0" presId="urn:microsoft.com/office/officeart/2005/8/layout/gear1"/>
    <dgm:cxn modelId="{C4A8306E-696D-4A30-8A40-0701A4805B3D}" srcId="{CCAC802E-7D66-4FA5-BAA0-59F0AD2C3FD1}" destId="{82157769-FA30-4FC0-B527-F19CF19583B8}" srcOrd="0" destOrd="0" parTransId="{F97B3A16-6B40-407A-94DD-D0A94D209444}" sibTransId="{5C5B8929-AD1B-40F9-B0CA-DFF3956BCFA4}"/>
    <dgm:cxn modelId="{619ABE74-439B-484F-984C-DA039E4163CC}" type="presOf" srcId="{82157769-FA30-4FC0-B527-F19CF19583B8}" destId="{6368D820-5AD8-4F2A-B4DE-28FC7FDF0DB0}" srcOrd="0" destOrd="0" presId="urn:microsoft.com/office/officeart/2005/8/layout/gear1"/>
    <dgm:cxn modelId="{C82F5B76-4186-419C-B3DA-5C6C91C4965F}" type="presOf" srcId="{671512AD-8D9C-411B-97F4-A17909131C6C}" destId="{88F1857E-6AC7-41FA-9AC8-F5C86487EB98}" srcOrd="2" destOrd="0" presId="urn:microsoft.com/office/officeart/2005/8/layout/gear1"/>
    <dgm:cxn modelId="{E68BAD8F-3D78-4116-AFE9-1EAA30E9DAC3}" type="presOf" srcId="{671512AD-8D9C-411B-97F4-A17909131C6C}" destId="{39D17B09-BB7C-4911-80FE-58F5BA143928}" srcOrd="3" destOrd="0" presId="urn:microsoft.com/office/officeart/2005/8/layout/gear1"/>
    <dgm:cxn modelId="{EB2C6498-12BC-42C2-B43C-D65B07D5A7B6}" type="presOf" srcId="{5C5B8929-AD1B-40F9-B0CA-DFF3956BCFA4}" destId="{C1BE1843-8220-4F59-A573-1DE4279AB09C}" srcOrd="0" destOrd="0" presId="urn:microsoft.com/office/officeart/2005/8/layout/gear1"/>
    <dgm:cxn modelId="{E43E04A2-6583-44E6-BAD3-C901BCB824D1}" type="presOf" srcId="{671512AD-8D9C-411B-97F4-A17909131C6C}" destId="{6E3EE91E-C4EF-43CA-A031-0E5ECB0A3E96}" srcOrd="1" destOrd="0" presId="urn:microsoft.com/office/officeart/2005/8/layout/gear1"/>
    <dgm:cxn modelId="{E7E86DB4-062B-4E30-BC04-6EEEF8E6AC5A}" srcId="{CCAC802E-7D66-4FA5-BAA0-59F0AD2C3FD1}" destId="{671512AD-8D9C-411B-97F4-A17909131C6C}" srcOrd="2" destOrd="0" parTransId="{91FF9BF9-2391-43E6-BEA5-292026516317}" sibTransId="{A85E1A8A-7879-4E86-A04B-71A9351C60EC}"/>
    <dgm:cxn modelId="{5FB51FBB-9651-4B37-A2B6-E6C4F0747A12}" type="presOf" srcId="{A85E1A8A-7879-4E86-A04B-71A9351C60EC}" destId="{3FED63FC-B29E-41B4-90BF-69AB67019CB1}" srcOrd="0" destOrd="0" presId="urn:microsoft.com/office/officeart/2005/8/layout/gear1"/>
    <dgm:cxn modelId="{CC0632C3-9C34-482E-ADDB-3DECD529CE6A}" type="presOf" srcId="{671512AD-8D9C-411B-97F4-A17909131C6C}" destId="{FDCDF4E3-E341-4243-A61A-ABF4F7FFF44A}" srcOrd="0" destOrd="0" presId="urn:microsoft.com/office/officeart/2005/8/layout/gear1"/>
    <dgm:cxn modelId="{63D3F7F9-6C58-4E90-8B88-0991CB539B23}" type="presOf" srcId="{F1141A63-9253-4743-9491-451D34B0CF7D}" destId="{F0166E2C-B433-48D7-90C8-02B35E28474A}" srcOrd="0" destOrd="0" presId="urn:microsoft.com/office/officeart/2005/8/layout/gear1"/>
    <dgm:cxn modelId="{6EC9E3ED-7EB6-449A-857C-DEFDE14D2943}" type="presParOf" srcId="{79C67644-734E-4F92-B317-D960DCB26B39}" destId="{6368D820-5AD8-4F2A-B4DE-28FC7FDF0DB0}" srcOrd="0" destOrd="0" presId="urn:microsoft.com/office/officeart/2005/8/layout/gear1"/>
    <dgm:cxn modelId="{0F9EC9BC-3B20-4E50-A679-F4855275BECE}" type="presParOf" srcId="{79C67644-734E-4F92-B317-D960DCB26B39}" destId="{BA71DA7B-4ADC-45FD-94AE-2AF38C05DBBD}" srcOrd="1" destOrd="0" presId="urn:microsoft.com/office/officeart/2005/8/layout/gear1"/>
    <dgm:cxn modelId="{A4DD66D9-E68A-4090-B1E7-947B2463785D}" type="presParOf" srcId="{79C67644-734E-4F92-B317-D960DCB26B39}" destId="{5092BCAC-A2CB-44BD-9220-7CF9BEBB4B85}" srcOrd="2" destOrd="0" presId="urn:microsoft.com/office/officeart/2005/8/layout/gear1"/>
    <dgm:cxn modelId="{60C56D24-BD66-481B-9A4F-257E24963B51}" type="presParOf" srcId="{79C67644-734E-4F92-B317-D960DCB26B39}" destId="{F0166E2C-B433-48D7-90C8-02B35E28474A}" srcOrd="3" destOrd="0" presId="urn:microsoft.com/office/officeart/2005/8/layout/gear1"/>
    <dgm:cxn modelId="{5809B6BA-A886-4D0F-8B6E-99CA90906E13}" type="presParOf" srcId="{79C67644-734E-4F92-B317-D960DCB26B39}" destId="{F0082462-8013-4A1B-AB09-EC713C62459C}" srcOrd="4" destOrd="0" presId="urn:microsoft.com/office/officeart/2005/8/layout/gear1"/>
    <dgm:cxn modelId="{F9F5D6AD-4CE1-4F1E-8214-D9B603425266}" type="presParOf" srcId="{79C67644-734E-4F92-B317-D960DCB26B39}" destId="{83363E6B-ABBE-45A8-9EAC-8637A57C8DCF}" srcOrd="5" destOrd="0" presId="urn:microsoft.com/office/officeart/2005/8/layout/gear1"/>
    <dgm:cxn modelId="{88C27E0A-B95F-4F2B-8C74-EC393F8DFF4B}" type="presParOf" srcId="{79C67644-734E-4F92-B317-D960DCB26B39}" destId="{FDCDF4E3-E341-4243-A61A-ABF4F7FFF44A}" srcOrd="6" destOrd="0" presId="urn:microsoft.com/office/officeart/2005/8/layout/gear1"/>
    <dgm:cxn modelId="{E76934BB-7215-4437-ACD9-66BF3E3658CB}" type="presParOf" srcId="{79C67644-734E-4F92-B317-D960DCB26B39}" destId="{6E3EE91E-C4EF-43CA-A031-0E5ECB0A3E96}" srcOrd="7" destOrd="0" presId="urn:microsoft.com/office/officeart/2005/8/layout/gear1"/>
    <dgm:cxn modelId="{F669C0CE-BBCA-4F76-A0FA-2544CECB6265}" type="presParOf" srcId="{79C67644-734E-4F92-B317-D960DCB26B39}" destId="{88F1857E-6AC7-41FA-9AC8-F5C86487EB98}" srcOrd="8" destOrd="0" presId="urn:microsoft.com/office/officeart/2005/8/layout/gear1"/>
    <dgm:cxn modelId="{C781922B-7CB2-4EFA-B6FF-6822FB8FA300}" type="presParOf" srcId="{79C67644-734E-4F92-B317-D960DCB26B39}" destId="{39D17B09-BB7C-4911-80FE-58F5BA143928}" srcOrd="9" destOrd="0" presId="urn:microsoft.com/office/officeart/2005/8/layout/gear1"/>
    <dgm:cxn modelId="{AA309183-B80A-420D-B552-F7E011C34A16}" type="presParOf" srcId="{79C67644-734E-4F92-B317-D960DCB26B39}" destId="{C1BE1843-8220-4F59-A573-1DE4279AB09C}" srcOrd="10" destOrd="0" presId="urn:microsoft.com/office/officeart/2005/8/layout/gear1"/>
    <dgm:cxn modelId="{1384D88A-0F9E-4BEB-93CA-DF1D4FEBE88D}" type="presParOf" srcId="{79C67644-734E-4F92-B317-D960DCB26B39}" destId="{14D33AD9-02A7-4925-87F6-7BE2B7DC7EBD}" srcOrd="11" destOrd="0" presId="urn:microsoft.com/office/officeart/2005/8/layout/gear1"/>
    <dgm:cxn modelId="{20ECC51C-1D17-4B19-A429-A0F7EE2D9462}" type="presParOf" srcId="{79C67644-734E-4F92-B317-D960DCB26B39}" destId="{3FED63FC-B29E-41B4-90BF-69AB67019CB1}"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68D820-5AD8-4F2A-B4DE-28FC7FDF0DB0}">
      <dsp:nvSpPr>
        <dsp:cNvPr id="0" name=""/>
        <dsp:cNvSpPr/>
      </dsp:nvSpPr>
      <dsp:spPr>
        <a:xfrm>
          <a:off x="1942470" y="1900858"/>
          <a:ext cx="2323272" cy="2323272"/>
        </a:xfrm>
        <a:prstGeom prst="gear9">
          <a:avLst/>
        </a:prstGeom>
        <a:solidFill>
          <a:schemeClr val="accent1">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altLang="zh-CN" sz="2400" b="1" kern="1200" dirty="0" err="1">
              <a:effectLst>
                <a:outerShdw blurRad="38100" dist="38100" dir="2700000" algn="tl">
                  <a:srgbClr val="000000">
                    <a:alpha val="43137"/>
                  </a:srgbClr>
                </a:outerShdw>
              </a:effectLst>
            </a:rPr>
            <a:t>Deeplab</a:t>
          </a:r>
          <a:endParaRPr lang="zh-CN" altLang="en-US" sz="2400" b="1" kern="1200" dirty="0">
            <a:effectLst>
              <a:outerShdw blurRad="38100" dist="38100" dir="2700000" algn="tl">
                <a:srgbClr val="000000">
                  <a:alpha val="43137"/>
                </a:srgbClr>
              </a:outerShdw>
            </a:effectLst>
          </a:endParaRPr>
        </a:p>
      </dsp:txBody>
      <dsp:txXfrm>
        <a:off x="2409551" y="2445073"/>
        <a:ext cx="1389110" cy="1194210"/>
      </dsp:txXfrm>
    </dsp:sp>
    <dsp:sp modelId="{F0166E2C-B433-48D7-90C8-02B35E28474A}">
      <dsp:nvSpPr>
        <dsp:cNvPr id="0" name=""/>
        <dsp:cNvSpPr/>
      </dsp:nvSpPr>
      <dsp:spPr>
        <a:xfrm>
          <a:off x="590748" y="1351721"/>
          <a:ext cx="1689652" cy="1689652"/>
        </a:xfrm>
        <a:prstGeom prst="gear6">
          <a:avLst/>
        </a:prstGeom>
        <a:solidFill>
          <a:schemeClr val="accent1">
            <a:shade val="80000"/>
            <a:hueOff val="411306"/>
            <a:satOff val="-37692"/>
            <a:lumOff val="1984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altLang="zh-CN" sz="1900" b="1" kern="1200" dirty="0">
              <a:effectLst>
                <a:outerShdw blurRad="38100" dist="38100" dir="2700000" algn="tl">
                  <a:srgbClr val="000000">
                    <a:alpha val="43137"/>
                  </a:srgbClr>
                </a:outerShdw>
              </a:effectLst>
            </a:rPr>
            <a:t>U-net</a:t>
          </a:r>
          <a:endParaRPr lang="zh-CN" altLang="en-US" sz="1900" b="1" kern="1200" dirty="0">
            <a:effectLst>
              <a:outerShdw blurRad="38100" dist="38100" dir="2700000" algn="tl">
                <a:srgbClr val="000000">
                  <a:alpha val="43137"/>
                </a:srgbClr>
              </a:outerShdw>
            </a:effectLst>
          </a:endParaRPr>
        </a:p>
      </dsp:txBody>
      <dsp:txXfrm>
        <a:off x="1016123" y="1779667"/>
        <a:ext cx="838902" cy="833760"/>
      </dsp:txXfrm>
    </dsp:sp>
    <dsp:sp modelId="{FDCDF4E3-E341-4243-A61A-ABF4F7FFF44A}">
      <dsp:nvSpPr>
        <dsp:cNvPr id="0" name=""/>
        <dsp:cNvSpPr/>
      </dsp:nvSpPr>
      <dsp:spPr>
        <a:xfrm rot="20700000">
          <a:off x="1537126" y="186034"/>
          <a:ext cx="1655514" cy="1655514"/>
        </a:xfrm>
        <a:prstGeom prst="gear6">
          <a:avLst/>
        </a:prstGeom>
        <a:solidFill>
          <a:schemeClr val="accent1">
            <a:shade val="80000"/>
            <a:hueOff val="822611"/>
            <a:satOff val="-75385"/>
            <a:lumOff val="3969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altLang="zh-CN" sz="1900" b="1" kern="1200" dirty="0" err="1">
              <a:effectLst>
                <a:outerShdw blurRad="38100" dist="38100" dir="2700000" algn="tl">
                  <a:srgbClr val="000000">
                    <a:alpha val="43137"/>
                  </a:srgbClr>
                </a:outerShdw>
              </a:effectLst>
            </a:rPr>
            <a:t>PSPnet</a:t>
          </a:r>
          <a:endParaRPr lang="zh-CN" altLang="en-US" sz="1900" b="1" kern="1200" dirty="0">
            <a:effectLst>
              <a:outerShdw blurRad="38100" dist="38100" dir="2700000" algn="tl">
                <a:srgbClr val="000000">
                  <a:alpha val="43137"/>
                </a:srgbClr>
              </a:outerShdw>
            </a:effectLst>
          </a:endParaRPr>
        </a:p>
      </dsp:txBody>
      <dsp:txXfrm rot="-20700000">
        <a:off x="1900229" y="549137"/>
        <a:ext cx="929308" cy="929308"/>
      </dsp:txXfrm>
    </dsp:sp>
    <dsp:sp modelId="{C1BE1843-8220-4F59-A573-1DE4279AB09C}">
      <dsp:nvSpPr>
        <dsp:cNvPr id="0" name=""/>
        <dsp:cNvSpPr/>
      </dsp:nvSpPr>
      <dsp:spPr>
        <a:xfrm>
          <a:off x="1764153" y="1550096"/>
          <a:ext cx="2973788" cy="2973788"/>
        </a:xfrm>
        <a:prstGeom prst="circularArrow">
          <a:avLst>
            <a:gd name="adj1" fmla="val 4688"/>
            <a:gd name="adj2" fmla="val 299029"/>
            <a:gd name="adj3" fmla="val 2516946"/>
            <a:gd name="adj4" fmla="val 15859598"/>
            <a:gd name="adj5" fmla="val 5469"/>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14D33AD9-02A7-4925-87F6-7BE2B7DC7EBD}">
      <dsp:nvSpPr>
        <dsp:cNvPr id="0" name=""/>
        <dsp:cNvSpPr/>
      </dsp:nvSpPr>
      <dsp:spPr>
        <a:xfrm>
          <a:off x="291514" y="977737"/>
          <a:ext cx="2160643" cy="2160643"/>
        </a:xfrm>
        <a:prstGeom prst="leftCircularArrow">
          <a:avLst>
            <a:gd name="adj1" fmla="val 6452"/>
            <a:gd name="adj2" fmla="val 429999"/>
            <a:gd name="adj3" fmla="val 10489124"/>
            <a:gd name="adj4" fmla="val 14837806"/>
            <a:gd name="adj5" fmla="val 7527"/>
          </a:avLst>
        </a:prstGeom>
        <a:solidFill>
          <a:schemeClr val="accent1">
            <a:shade val="90000"/>
            <a:hueOff val="416361"/>
            <a:satOff val="-37692"/>
            <a:lumOff val="19099"/>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3FED63FC-B29E-41B4-90BF-69AB67019CB1}">
      <dsp:nvSpPr>
        <dsp:cNvPr id="0" name=""/>
        <dsp:cNvSpPr/>
      </dsp:nvSpPr>
      <dsp:spPr>
        <a:xfrm>
          <a:off x="1154188" y="-176713"/>
          <a:ext cx="2329608" cy="2329608"/>
        </a:xfrm>
        <a:prstGeom prst="circularArrow">
          <a:avLst>
            <a:gd name="adj1" fmla="val 5984"/>
            <a:gd name="adj2" fmla="val 394124"/>
            <a:gd name="adj3" fmla="val 13313824"/>
            <a:gd name="adj4" fmla="val 10508221"/>
            <a:gd name="adj5" fmla="val 6981"/>
          </a:avLst>
        </a:prstGeom>
        <a:solidFill>
          <a:schemeClr val="accent1">
            <a:shade val="90000"/>
            <a:hueOff val="832722"/>
            <a:satOff val="-75385"/>
            <a:lumOff val="38198"/>
            <a:alphaOff val="0"/>
          </a:schemeClr>
        </a:solidFill>
        <a:ln>
          <a:noFill/>
        </a:ln>
        <a:effectLst/>
      </dsp:spPr>
      <dsp:style>
        <a:lnRef idx="0">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95334D-31BE-4906-B4E2-2795E54A3F3D}" type="datetimeFigureOut">
              <a:rPr lang="zh-CN" altLang="en-US" smtClean="0"/>
              <a:t>2023/12/21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03487F-2A10-4217-8E64-C236B1999F58}" type="slidenum">
              <a:rPr lang="zh-CN" altLang="en-US" smtClean="0"/>
              <a:t>‹#›</a:t>
            </a:fld>
            <a:endParaRPr lang="zh-CN" altLang="en-US"/>
          </a:p>
        </p:txBody>
      </p:sp>
    </p:spTree>
    <p:extLst>
      <p:ext uri="{BB962C8B-B14F-4D97-AF65-F5344CB8AC3E}">
        <p14:creationId xmlns:p14="http://schemas.microsoft.com/office/powerpoint/2010/main" val="22200067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通过对彩色眼底照片的</a:t>
            </a:r>
          </a:p>
        </p:txBody>
      </p:sp>
      <p:sp>
        <p:nvSpPr>
          <p:cNvPr id="4" name="灯片编号占位符 3"/>
          <p:cNvSpPr>
            <a:spLocks noGrp="1"/>
          </p:cNvSpPr>
          <p:nvPr>
            <p:ph type="sldNum" sz="quarter" idx="5"/>
          </p:nvPr>
        </p:nvSpPr>
        <p:spPr/>
        <p:txBody>
          <a:bodyPr/>
          <a:lstStyle/>
          <a:p>
            <a:fld id="{A003487F-2A10-4217-8E64-C236B1999F58}" type="slidenum">
              <a:rPr lang="zh-CN" altLang="en-US" smtClean="0"/>
              <a:t>4</a:t>
            </a:fld>
            <a:endParaRPr lang="zh-CN" altLang="en-US"/>
          </a:p>
        </p:txBody>
      </p:sp>
    </p:spTree>
    <p:extLst>
      <p:ext uri="{BB962C8B-B14F-4D97-AF65-F5344CB8AC3E}">
        <p14:creationId xmlns:p14="http://schemas.microsoft.com/office/powerpoint/2010/main" val="16183360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8.png"/><Relationship Id="rId5" Type="http://schemas.microsoft.com/office/2007/relationships/hdphoto" Target="../media/hdphoto7.wdp"/><Relationship Id="rId4"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8.wdp"/><Relationship Id="rId4"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8.wdp"/><Relationship Id="rId4"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8.wdp"/><Relationship Id="rId4"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8.png"/><Relationship Id="rId5" Type="http://schemas.microsoft.com/office/2007/relationships/hdphoto" Target="../media/hdphoto4.wdp"/><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8.png"/><Relationship Id="rId5" Type="http://schemas.microsoft.com/office/2007/relationships/hdphoto" Target="../media/hdphoto5.wdp"/><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8.png"/><Relationship Id="rId5" Type="http://schemas.microsoft.com/office/2007/relationships/hdphoto" Target="../media/hdphoto5.wdp"/><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8.png"/><Relationship Id="rId5" Type="http://schemas.microsoft.com/office/2007/relationships/hdphoto" Target="../media/hdphoto6.wdp"/><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8.png"/><Relationship Id="rId5" Type="http://schemas.microsoft.com/office/2007/relationships/hdphoto" Target="../media/hdphoto6.wdp"/><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8.png"/><Relationship Id="rId5" Type="http://schemas.microsoft.com/office/2007/relationships/hdphoto" Target="../media/hdphoto7.wdp"/><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F14F377-0ECF-4DA3-BC32-B18EF7DEE48A}"/>
              </a:ext>
            </a:extLst>
          </p:cNvPr>
          <p:cNvSpPr/>
          <p:nvPr userDrawn="1"/>
        </p:nvSpPr>
        <p:spPr>
          <a:xfrm>
            <a:off x="0" y="0"/>
            <a:ext cx="12192000" cy="6858000"/>
          </a:xfrm>
          <a:prstGeom prst="rect">
            <a:avLst/>
          </a:prstGeom>
          <a:blipFill dpi="0" rotWithShape="1">
            <a:blip r:embed="rId2">
              <a:duotone>
                <a:schemeClr val="bg2">
                  <a:shade val="45000"/>
                  <a:satMod val="135000"/>
                </a:schemeClr>
                <a:prstClr val="white"/>
              </a:duotone>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userDrawn="1"/>
        </p:nvSpPr>
        <p:spPr>
          <a:xfrm>
            <a:off x="0" y="573058"/>
            <a:ext cx="12192000" cy="2857500"/>
          </a:xfrm>
          <a:prstGeom prst="rect">
            <a:avLst/>
          </a:prstGeom>
          <a:gradFill>
            <a:gsLst>
              <a:gs pos="0">
                <a:schemeClr val="accent1"/>
              </a:gs>
              <a:gs pos="100000">
                <a:schemeClr val="accent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72C3C1CA-869D-4F70-8C72-BC72214F5E64}"/>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colorTemperature colorTemp="1500"/>
                    </a14:imgEffect>
                    <a14:imgEffect>
                      <a14:saturation sat="0"/>
                    </a14:imgEffect>
                    <a14:imgEffect>
                      <a14:brightnessContrast bright="100000" contrast="100000"/>
                    </a14:imgEffect>
                  </a14:imgLayer>
                </a14:imgProps>
              </a:ext>
            </a:extLst>
          </a:blip>
          <a:srcRect l="26009" t="-18105" r="1201" b="1"/>
          <a:stretch/>
        </p:blipFill>
        <p:spPr>
          <a:xfrm>
            <a:off x="-8468" y="2560319"/>
            <a:ext cx="12200467" cy="660689"/>
          </a:xfrm>
          <a:prstGeom prst="rect">
            <a:avLst/>
          </a:prstGeom>
        </p:spPr>
      </p:pic>
      <p:sp>
        <p:nvSpPr>
          <p:cNvPr id="13" name="内容占位符 2">
            <a:extLst>
              <a:ext uri="{FF2B5EF4-FFF2-40B4-BE49-F238E27FC236}">
                <a16:creationId xmlns:a16="http://schemas.microsoft.com/office/drawing/2014/main" id="{20903F1C-568E-4080-8C79-B487B35A71F9}"/>
              </a:ext>
            </a:extLst>
          </p:cNvPr>
          <p:cNvSpPr>
            <a:spLocks noGrp="1"/>
          </p:cNvSpPr>
          <p:nvPr>
            <p:ph sz="quarter" idx="12" hasCustomPrompt="1"/>
          </p:nvPr>
        </p:nvSpPr>
        <p:spPr>
          <a:xfrm>
            <a:off x="4102835" y="4544189"/>
            <a:ext cx="3975953" cy="454025"/>
          </a:xfrm>
        </p:spPr>
        <p:txBody>
          <a:bodyPr>
            <a:normAutofit/>
          </a:bodyPr>
          <a:lstStyle>
            <a:lvl1pPr marL="0" indent="0" algn="ctr">
              <a:buNone/>
              <a:defRPr sz="2400"/>
            </a:lvl1pPr>
          </a:lstStyle>
          <a:p>
            <a:fld id="{E42970F4-9EF3-4E0A-91E0-2B480D8FBBAF}" type="datetime2">
              <a:rPr lang="zh-CN" altLang="en-US" smtClean="0"/>
              <a:t>2022年1月4日</a:t>
            </a:fld>
            <a:endParaRPr lang="zh-CN" altLang="en-US" dirty="0"/>
          </a:p>
        </p:txBody>
      </p:sp>
      <p:pic>
        <p:nvPicPr>
          <p:cNvPr id="9" name="图片 8">
            <a:extLst>
              <a:ext uri="{FF2B5EF4-FFF2-40B4-BE49-F238E27FC236}">
                <a16:creationId xmlns:a16="http://schemas.microsoft.com/office/drawing/2014/main" id="{A9F58A51-73B7-41F3-A074-0449CB9FBE73}"/>
              </a:ext>
            </a:extLst>
          </p:cNvPr>
          <p:cNvPicPr>
            <a:picLocks noChangeAspect="1"/>
          </p:cNvPicPr>
          <p:nvPr userDrawn="1"/>
        </p:nvPicPr>
        <p:blipFill>
          <a:blip r:embed="rId5" cstate="print">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388620" y="5086796"/>
            <a:ext cx="4225394" cy="1389062"/>
          </a:xfrm>
          <a:prstGeom prst="rect">
            <a:avLst/>
          </a:prstGeom>
        </p:spPr>
      </p:pic>
    </p:spTree>
    <p:extLst>
      <p:ext uri="{BB962C8B-B14F-4D97-AF65-F5344CB8AC3E}">
        <p14:creationId xmlns:p14="http://schemas.microsoft.com/office/powerpoint/2010/main" val="2932356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过渡页-4 R">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348988"/>
            <a:ext cx="12192000" cy="31023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userDrawn="1"/>
        </p:nvGrpSpPr>
        <p:grpSpPr>
          <a:xfrm>
            <a:off x="0" y="3719299"/>
            <a:ext cx="12192001" cy="682058"/>
            <a:chOff x="0" y="3667540"/>
            <a:chExt cx="12192001" cy="682058"/>
          </a:xfrm>
        </p:grpSpPr>
        <p:pic>
          <p:nvPicPr>
            <p:cNvPr id="13" name="图片 12">
              <a:extLst>
                <a:ext uri="{FF2B5EF4-FFF2-40B4-BE49-F238E27FC236}">
                  <a16:creationId xmlns:a16="http://schemas.microsoft.com/office/drawing/2014/main" id="{72C3C1CA-869D-4F70-8C72-BC72214F5E64}"/>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100000" contrast="100000"/>
                      </a14:imgEffect>
                    </a14:imgLayer>
                  </a14:imgProps>
                </a:ext>
              </a:extLst>
            </a:blip>
            <a:srcRect l="52958" t="-16667" r="1202" b="-17979"/>
            <a:stretch/>
          </p:blipFill>
          <p:spPr>
            <a:xfrm>
              <a:off x="0" y="3667540"/>
              <a:ext cx="6500256" cy="682058"/>
            </a:xfrm>
            <a:prstGeom prst="rect">
              <a:avLst/>
            </a:prstGeom>
          </p:spPr>
        </p:pic>
        <p:pic>
          <p:nvPicPr>
            <p:cNvPr id="18" name="图片 17">
              <a:extLst>
                <a:ext uri="{FF2B5EF4-FFF2-40B4-BE49-F238E27FC236}">
                  <a16:creationId xmlns:a16="http://schemas.microsoft.com/office/drawing/2014/main" id="{72C3C1CA-869D-4F70-8C72-BC72214F5E64}"/>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100000" contrast="100000"/>
                      </a14:imgEffect>
                    </a14:imgLayer>
                  </a14:imgProps>
                </a:ext>
              </a:extLst>
            </a:blip>
            <a:srcRect l="52958" t="11456" r="39636" b="-17978"/>
            <a:stretch/>
          </p:blipFill>
          <p:spPr>
            <a:xfrm>
              <a:off x="11141766" y="3809999"/>
              <a:ext cx="1050235" cy="539597"/>
            </a:xfrm>
            <a:prstGeom prst="rect">
              <a:avLst/>
            </a:prstGeom>
          </p:spPr>
        </p:pic>
      </p:grpSp>
      <p:grpSp>
        <p:nvGrpSpPr>
          <p:cNvPr id="16" name="组合 15"/>
          <p:cNvGrpSpPr/>
          <p:nvPr userDrawn="1"/>
        </p:nvGrpSpPr>
        <p:grpSpPr>
          <a:xfrm>
            <a:off x="6500256" y="0"/>
            <a:ext cx="4824969" cy="6858000"/>
            <a:chOff x="975755" y="0"/>
            <a:chExt cx="4824969" cy="6858000"/>
          </a:xfrm>
        </p:grpSpPr>
        <p:pic>
          <p:nvPicPr>
            <p:cNvPr id="8" name="图片 7"/>
            <p:cNvPicPr>
              <a:picLocks noChangeAspect="1"/>
            </p:cNvPicPr>
            <p:nvPr userDrawn="1"/>
          </p:nvPicPr>
          <p:blipFill>
            <a:blip r:embed="rId4" cstate="print">
              <a:duotone>
                <a:schemeClr val="accent3">
                  <a:shade val="45000"/>
                  <a:satMod val="135000"/>
                </a:schemeClr>
                <a:prstClr val="white"/>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975755" y="0"/>
              <a:ext cx="4824969" cy="6858000"/>
            </a:xfrm>
            <a:prstGeom prst="rect">
              <a:avLst/>
            </a:prstGeom>
            <a:effectLst>
              <a:outerShdw blurRad="114300" dist="139700" algn="l" rotWithShape="0">
                <a:prstClr val="black">
                  <a:alpha val="20000"/>
                </a:prstClr>
              </a:outerShdw>
            </a:effectLst>
          </p:spPr>
        </p:pic>
        <p:sp>
          <p:nvSpPr>
            <p:cNvPr id="11" name="文本框 10"/>
            <p:cNvSpPr txBox="1"/>
            <p:nvPr userDrawn="1"/>
          </p:nvSpPr>
          <p:spPr>
            <a:xfrm>
              <a:off x="1295399" y="3089701"/>
              <a:ext cx="4219575" cy="830997"/>
            </a:xfrm>
            <a:prstGeom prst="rect">
              <a:avLst/>
            </a:prstGeom>
            <a:noFill/>
          </p:spPr>
          <p:txBody>
            <a:bodyPr wrap="square" rtlCol="0">
              <a:spAutoFit/>
            </a:bodyPr>
            <a:lstStyle/>
            <a:p>
              <a:pPr algn="ctr">
                <a:spcBef>
                  <a:spcPts val="600"/>
                </a:spcBef>
              </a:pPr>
              <a:r>
                <a:rPr lang="en-US" altLang="zh-CN" sz="4800" b="1" dirty="0">
                  <a:solidFill>
                    <a:schemeClr val="bg1"/>
                  </a:solidFill>
                  <a:effectLst>
                    <a:outerShdw blurRad="38100" dist="38100" dir="2700000" algn="tl">
                      <a:srgbClr val="000000">
                        <a:alpha val="43137"/>
                      </a:srgbClr>
                    </a:outerShdw>
                  </a:effectLst>
                  <a:latin typeface="+mn-lt"/>
                  <a:ea typeface="+mj-ea"/>
                </a:rPr>
                <a:t>PART FOUR</a:t>
              </a:r>
              <a:endParaRPr lang="zh-CN" altLang="en-US" sz="4800" b="1" dirty="0">
                <a:solidFill>
                  <a:schemeClr val="bg1"/>
                </a:solidFill>
                <a:effectLst>
                  <a:outerShdw blurRad="38100" dist="38100" dir="2700000" algn="tl">
                    <a:srgbClr val="000000">
                      <a:alpha val="43137"/>
                    </a:srgbClr>
                  </a:outerShdw>
                </a:effectLst>
                <a:latin typeface="+mn-lt"/>
                <a:ea typeface="+mj-ea"/>
              </a:endParaRPr>
            </a:p>
          </p:txBody>
        </p:sp>
        <p:pic>
          <p:nvPicPr>
            <p:cNvPr id="14" name="图片 13">
              <a:extLst>
                <a:ext uri="{FF2B5EF4-FFF2-40B4-BE49-F238E27FC236}">
                  <a16:creationId xmlns:a16="http://schemas.microsoft.com/office/drawing/2014/main" id="{B5861CDE-5CCC-4EC9-AAE6-4DDC185E1B61}"/>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456845" y="1068380"/>
              <a:ext cx="1867505" cy="1523492"/>
            </a:xfrm>
            <a:prstGeom prst="rect">
              <a:avLst/>
            </a:prstGeom>
          </p:spPr>
        </p:pic>
      </p:grpSp>
    </p:spTree>
    <p:extLst>
      <p:ext uri="{BB962C8B-B14F-4D97-AF65-F5344CB8AC3E}">
        <p14:creationId xmlns:p14="http://schemas.microsoft.com/office/powerpoint/2010/main" val="2053958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2" name="矩形 1"/>
          <p:cNvSpPr/>
          <p:nvPr userDrawn="1"/>
        </p:nvSpPr>
        <p:spPr>
          <a:xfrm>
            <a:off x="0" y="6728059"/>
            <a:ext cx="12192000" cy="1299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userDrawn="1"/>
        </p:nvGrpSpPr>
        <p:grpSpPr>
          <a:xfrm>
            <a:off x="-1" y="-1"/>
            <a:ext cx="12182477" cy="856212"/>
            <a:chOff x="-1" y="-1"/>
            <a:chExt cx="12182477" cy="856212"/>
          </a:xfrm>
        </p:grpSpPr>
        <p:sp>
          <p:nvSpPr>
            <p:cNvPr id="4" name="矩形 3">
              <a:extLst>
                <a:ext uri="{FF2B5EF4-FFF2-40B4-BE49-F238E27FC236}">
                  <a16:creationId xmlns:a16="http://schemas.microsoft.com/office/drawing/2014/main" id="{C3493DB7-1AE1-4D6D-8EDC-B751E1E78045}"/>
                </a:ext>
              </a:extLst>
            </p:cNvPr>
            <p:cNvSpPr/>
            <p:nvPr userDrawn="1"/>
          </p:nvSpPr>
          <p:spPr>
            <a:xfrm>
              <a:off x="0" y="-1"/>
              <a:ext cx="12182476" cy="856212"/>
            </a:xfrm>
            <a:prstGeom prst="rect">
              <a:avLst/>
            </a:prstGeom>
            <a:gradFill>
              <a:gsLst>
                <a:gs pos="0">
                  <a:schemeClr val="accent1">
                    <a:alpha val="77000"/>
                  </a:schemeClr>
                </a:gs>
                <a:gs pos="100000">
                  <a:schemeClr val="accent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72C3C1CA-869D-4F70-8C72-BC72214F5E64}"/>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100000" contrast="100000"/>
                      </a14:imgEffect>
                    </a14:imgLayer>
                  </a14:imgProps>
                </a:ext>
              </a:extLst>
            </a:blip>
            <a:srcRect l="606" t="-18105" r="1201" b="1"/>
            <a:stretch/>
          </p:blipFill>
          <p:spPr>
            <a:xfrm>
              <a:off x="-1" y="248846"/>
              <a:ext cx="12182477" cy="516766"/>
            </a:xfrm>
            <a:prstGeom prst="rect">
              <a:avLst/>
            </a:prstGeom>
          </p:spPr>
        </p:pic>
        <p:sp>
          <p:nvSpPr>
            <p:cNvPr id="10" name="矩形 9">
              <a:extLst>
                <a:ext uri="{FF2B5EF4-FFF2-40B4-BE49-F238E27FC236}">
                  <a16:creationId xmlns:a16="http://schemas.microsoft.com/office/drawing/2014/main" id="{C3493DB7-1AE1-4D6D-8EDC-B751E1E78045}"/>
                </a:ext>
              </a:extLst>
            </p:cNvPr>
            <p:cNvSpPr/>
            <p:nvPr userDrawn="1"/>
          </p:nvSpPr>
          <p:spPr>
            <a:xfrm>
              <a:off x="9524" y="-1"/>
              <a:ext cx="12172952" cy="856211"/>
            </a:xfrm>
            <a:prstGeom prst="rect">
              <a:avLst/>
            </a:prstGeom>
            <a:gradFill>
              <a:gsLst>
                <a:gs pos="0">
                  <a:schemeClr val="accent1">
                    <a:alpha val="0"/>
                  </a:schemeClr>
                </a:gs>
                <a:gs pos="100000">
                  <a:schemeClr val="accent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11" name="文本占位符 11"/>
          <p:cNvSpPr>
            <a:spLocks noGrp="1"/>
          </p:cNvSpPr>
          <p:nvPr>
            <p:ph type="body" sz="quarter" idx="10" hasCustomPrompt="1"/>
          </p:nvPr>
        </p:nvSpPr>
        <p:spPr>
          <a:xfrm>
            <a:off x="9524" y="1"/>
            <a:ext cx="12172952" cy="856210"/>
          </a:xfrm>
        </p:spPr>
        <p:txBody>
          <a:bodyPr lIns="144000" tIns="144000" rIns="144000" bIns="144000" anchor="ctr" anchorCtr="0">
            <a:noAutofit/>
          </a:bodyPr>
          <a:lstStyle>
            <a:lvl1pPr marL="0" indent="0" algn="ctr">
              <a:buNone/>
              <a:defRPr sz="3600" b="1">
                <a:solidFill>
                  <a:schemeClr val="bg1"/>
                </a:solidFill>
                <a:effectLst>
                  <a:outerShdw blurRad="38100" dist="38100" dir="2700000" algn="tl">
                    <a:srgbClr val="000000">
                      <a:alpha val="43137"/>
                    </a:srgbClr>
                  </a:outerShdw>
                </a:effectLst>
                <a:latin typeface="+mj-ea"/>
                <a:ea typeface="+mj-ea"/>
              </a:defRPr>
            </a:lvl1pPr>
          </a:lstStyle>
          <a:p>
            <a:pPr lvl="0"/>
            <a:r>
              <a:rPr lang="zh-CN" altLang="en-US" dirty="0"/>
              <a:t>单击此处编辑标题</a:t>
            </a:r>
          </a:p>
        </p:txBody>
      </p:sp>
      <p:sp>
        <p:nvSpPr>
          <p:cNvPr id="13" name="内容占位符 12"/>
          <p:cNvSpPr>
            <a:spLocks noGrp="1"/>
          </p:cNvSpPr>
          <p:nvPr>
            <p:ph sz="quarter" idx="11"/>
          </p:nvPr>
        </p:nvSpPr>
        <p:spPr>
          <a:xfrm>
            <a:off x="639763" y="1420813"/>
            <a:ext cx="10964862" cy="4656137"/>
          </a:xfrm>
        </p:spPr>
        <p:txBody>
          <a:bodyPr/>
          <a:lstStyle>
            <a:lvl1pPr marL="457200" indent="-457200">
              <a:lnSpc>
                <a:spcPct val="120000"/>
              </a:lnSpc>
              <a:spcAft>
                <a:spcPts val="600"/>
              </a:spcAft>
              <a:buFont typeface="Arial" panose="020B0604020202020204" pitchFamily="34" charset="0"/>
              <a:buChar char="•"/>
              <a:defRPr>
                <a:solidFill>
                  <a:schemeClr val="tx1"/>
                </a:solidFill>
              </a:defRPr>
            </a:lvl1pPr>
            <a:lvl2pPr marL="800100" indent="-342900">
              <a:lnSpc>
                <a:spcPct val="120000"/>
              </a:lnSpc>
              <a:spcAft>
                <a:spcPts val="600"/>
              </a:spcAft>
              <a:buFont typeface="Arial" panose="020B0604020202020204" pitchFamily="34" charset="0"/>
              <a:buChar char="•"/>
              <a:defRPr>
                <a:solidFill>
                  <a:schemeClr val="tx1"/>
                </a:solidFill>
              </a:defRPr>
            </a:lvl2pPr>
            <a:lvl3pPr marL="1257300" indent="-342900">
              <a:lnSpc>
                <a:spcPct val="120000"/>
              </a:lnSpc>
              <a:spcAft>
                <a:spcPts val="600"/>
              </a:spcAft>
              <a:buFont typeface="Arial" panose="020B0604020202020204" pitchFamily="34" charset="0"/>
              <a:buChar char="•"/>
              <a:defRPr>
                <a:solidFill>
                  <a:schemeClr val="tx1"/>
                </a:solidFill>
              </a:defRPr>
            </a:lvl3pPr>
            <a:lvl4pPr marL="1657350" indent="-285750">
              <a:lnSpc>
                <a:spcPct val="120000"/>
              </a:lnSpc>
              <a:spcAft>
                <a:spcPts val="600"/>
              </a:spcAft>
              <a:buFont typeface="Arial" panose="020B0604020202020204" pitchFamily="34" charset="0"/>
              <a:buChar char="•"/>
              <a:defRPr>
                <a:solidFill>
                  <a:schemeClr val="tx1"/>
                </a:solidFill>
              </a:defRPr>
            </a:lvl4pPr>
            <a:lvl5pPr marL="2114550" indent="-285750">
              <a:lnSpc>
                <a:spcPct val="120000"/>
              </a:lnSpc>
              <a:spcAft>
                <a:spcPts val="600"/>
              </a:spcAft>
              <a:buFont typeface="Arial" panose="020B0604020202020204" pitchFamily="34" charset="0"/>
              <a:buChar char="•"/>
              <a:defRPr>
                <a:solidFill>
                  <a:schemeClr val="tx1"/>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4" name="灯片编号占位符 2">
            <a:extLst>
              <a:ext uri="{FF2B5EF4-FFF2-40B4-BE49-F238E27FC236}">
                <a16:creationId xmlns:a16="http://schemas.microsoft.com/office/drawing/2014/main" id="{C1D5E491-4859-47A4-8F29-DAACA1914DBE}"/>
              </a:ext>
            </a:extLst>
          </p:cNvPr>
          <p:cNvSpPr>
            <a:spLocks noGrp="1"/>
          </p:cNvSpPr>
          <p:nvPr>
            <p:ph type="sldNum" sz="quarter" idx="12"/>
          </p:nvPr>
        </p:nvSpPr>
        <p:spPr>
          <a:xfrm>
            <a:off x="10982973" y="6348122"/>
            <a:ext cx="1037230" cy="342900"/>
          </a:xfrm>
        </p:spPr>
        <p:txBody>
          <a:bodyPr/>
          <a:lstStyle/>
          <a:p>
            <a:fld id="{6C53781C-E1F6-4315-A39D-61273F2E0596}" type="slidenum">
              <a:rPr lang="zh-CN" altLang="en-US" smtClean="0"/>
              <a:pPr/>
              <a:t>‹#›</a:t>
            </a:fld>
            <a:endParaRPr lang="zh-CN" altLang="en-US" dirty="0"/>
          </a:p>
        </p:txBody>
      </p:sp>
      <p:pic>
        <p:nvPicPr>
          <p:cNvPr id="12" name="图片 11"/>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r="71419"/>
          <a:stretch/>
        </p:blipFill>
        <p:spPr>
          <a:xfrm>
            <a:off x="193905" y="122669"/>
            <a:ext cx="659535" cy="610870"/>
          </a:xfrm>
          <a:prstGeom prst="rect">
            <a:avLst/>
          </a:prstGeom>
        </p:spPr>
      </p:pic>
    </p:spTree>
    <p:extLst>
      <p:ext uri="{BB962C8B-B14F-4D97-AF65-F5344CB8AC3E}">
        <p14:creationId xmlns:p14="http://schemas.microsoft.com/office/powerpoint/2010/main" val="13834686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白底">
    <p:spTree>
      <p:nvGrpSpPr>
        <p:cNvPr id="1" name=""/>
        <p:cNvGrpSpPr/>
        <p:nvPr/>
      </p:nvGrpSpPr>
      <p:grpSpPr>
        <a:xfrm>
          <a:off x="0" y="0"/>
          <a:ext cx="0" cy="0"/>
          <a:chOff x="0" y="0"/>
          <a:chExt cx="0" cy="0"/>
        </a:xfrm>
      </p:grpSpPr>
      <p:sp>
        <p:nvSpPr>
          <p:cNvPr id="2" name="矩形 1"/>
          <p:cNvSpPr/>
          <p:nvPr userDrawn="1"/>
        </p:nvSpPr>
        <p:spPr>
          <a:xfrm>
            <a:off x="0" y="6728059"/>
            <a:ext cx="12192000" cy="1299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userDrawn="1"/>
        </p:nvGrpSpPr>
        <p:grpSpPr>
          <a:xfrm>
            <a:off x="-1" y="-1"/>
            <a:ext cx="12182477" cy="856212"/>
            <a:chOff x="-1" y="-1"/>
            <a:chExt cx="12182477" cy="856212"/>
          </a:xfrm>
        </p:grpSpPr>
        <p:sp>
          <p:nvSpPr>
            <p:cNvPr id="4" name="矩形 3">
              <a:extLst>
                <a:ext uri="{FF2B5EF4-FFF2-40B4-BE49-F238E27FC236}">
                  <a16:creationId xmlns:a16="http://schemas.microsoft.com/office/drawing/2014/main" id="{C3493DB7-1AE1-4D6D-8EDC-B751E1E78045}"/>
                </a:ext>
              </a:extLst>
            </p:cNvPr>
            <p:cNvSpPr/>
            <p:nvPr userDrawn="1"/>
          </p:nvSpPr>
          <p:spPr>
            <a:xfrm>
              <a:off x="0" y="-1"/>
              <a:ext cx="12182476" cy="856212"/>
            </a:xfrm>
            <a:prstGeom prst="rect">
              <a:avLst/>
            </a:prstGeom>
            <a:gradFill>
              <a:gsLst>
                <a:gs pos="0">
                  <a:schemeClr val="accent1">
                    <a:alpha val="77000"/>
                  </a:schemeClr>
                </a:gs>
                <a:gs pos="100000">
                  <a:schemeClr val="accent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72C3C1CA-869D-4F70-8C72-BC72214F5E64}"/>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100000" contrast="100000"/>
                      </a14:imgEffect>
                    </a14:imgLayer>
                  </a14:imgProps>
                </a:ext>
              </a:extLst>
            </a:blip>
            <a:srcRect l="606" t="-18105" r="1201" b="1"/>
            <a:stretch/>
          </p:blipFill>
          <p:spPr>
            <a:xfrm>
              <a:off x="-1" y="248846"/>
              <a:ext cx="12182477" cy="516766"/>
            </a:xfrm>
            <a:prstGeom prst="rect">
              <a:avLst/>
            </a:prstGeom>
          </p:spPr>
        </p:pic>
        <p:sp>
          <p:nvSpPr>
            <p:cNvPr id="10" name="矩形 9">
              <a:extLst>
                <a:ext uri="{FF2B5EF4-FFF2-40B4-BE49-F238E27FC236}">
                  <a16:creationId xmlns:a16="http://schemas.microsoft.com/office/drawing/2014/main" id="{C3493DB7-1AE1-4D6D-8EDC-B751E1E78045}"/>
                </a:ext>
              </a:extLst>
            </p:cNvPr>
            <p:cNvSpPr/>
            <p:nvPr userDrawn="1"/>
          </p:nvSpPr>
          <p:spPr>
            <a:xfrm>
              <a:off x="9524" y="-1"/>
              <a:ext cx="12172952" cy="856211"/>
            </a:xfrm>
            <a:prstGeom prst="rect">
              <a:avLst/>
            </a:prstGeom>
            <a:gradFill>
              <a:gsLst>
                <a:gs pos="0">
                  <a:schemeClr val="accent1">
                    <a:alpha val="0"/>
                  </a:schemeClr>
                </a:gs>
                <a:gs pos="100000">
                  <a:schemeClr val="accent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9" name="图片 8"/>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r="71419"/>
            <a:stretch/>
          </p:blipFill>
          <p:spPr>
            <a:xfrm>
              <a:off x="193905" y="122669"/>
              <a:ext cx="659535" cy="610870"/>
            </a:xfrm>
            <a:prstGeom prst="rect">
              <a:avLst/>
            </a:prstGeom>
          </p:spPr>
        </p:pic>
      </p:grpSp>
      <p:sp>
        <p:nvSpPr>
          <p:cNvPr id="11" name="文本占位符 11"/>
          <p:cNvSpPr>
            <a:spLocks noGrp="1"/>
          </p:cNvSpPr>
          <p:nvPr>
            <p:ph type="body" sz="quarter" idx="10" hasCustomPrompt="1"/>
          </p:nvPr>
        </p:nvSpPr>
        <p:spPr>
          <a:xfrm>
            <a:off x="9524" y="1"/>
            <a:ext cx="12172952" cy="856210"/>
          </a:xfrm>
        </p:spPr>
        <p:txBody>
          <a:bodyPr lIns="144000" tIns="144000" rIns="144000" bIns="144000" anchor="ctr" anchorCtr="0">
            <a:noAutofit/>
          </a:bodyPr>
          <a:lstStyle>
            <a:lvl1pPr marL="0" indent="0" algn="ctr">
              <a:buNone/>
              <a:defRPr sz="3600" b="1">
                <a:solidFill>
                  <a:schemeClr val="bg1"/>
                </a:solidFill>
                <a:effectLst>
                  <a:outerShdw blurRad="38100" dist="38100" dir="2700000" algn="tl">
                    <a:srgbClr val="000000">
                      <a:alpha val="43137"/>
                    </a:srgbClr>
                  </a:outerShdw>
                </a:effectLst>
                <a:latin typeface="+mj-ea"/>
                <a:ea typeface="+mj-ea"/>
              </a:defRPr>
            </a:lvl1pPr>
          </a:lstStyle>
          <a:p>
            <a:pPr lvl="0"/>
            <a:r>
              <a:rPr lang="zh-CN" altLang="en-US" dirty="0"/>
              <a:t>单击此处编辑标题</a:t>
            </a:r>
          </a:p>
        </p:txBody>
      </p:sp>
      <p:sp>
        <p:nvSpPr>
          <p:cNvPr id="13" name="灯片编号占位符 2">
            <a:extLst>
              <a:ext uri="{FF2B5EF4-FFF2-40B4-BE49-F238E27FC236}">
                <a16:creationId xmlns:a16="http://schemas.microsoft.com/office/drawing/2014/main" id="{C1D5E491-4859-47A4-8F29-DAACA1914DBE}"/>
              </a:ext>
            </a:extLst>
          </p:cNvPr>
          <p:cNvSpPr>
            <a:spLocks noGrp="1"/>
          </p:cNvSpPr>
          <p:nvPr>
            <p:ph type="sldNum" sz="quarter" idx="12"/>
          </p:nvPr>
        </p:nvSpPr>
        <p:spPr>
          <a:xfrm>
            <a:off x="10982973" y="6348122"/>
            <a:ext cx="1037230" cy="342900"/>
          </a:xfrm>
        </p:spPr>
        <p:txBody>
          <a:bodyPr/>
          <a:lstStyle/>
          <a:p>
            <a:fld id="{6C53781C-E1F6-4315-A39D-61273F2E0596}" type="slidenum">
              <a:rPr lang="zh-CN" altLang="en-US" smtClean="0"/>
              <a:pPr/>
              <a:t>‹#›</a:t>
            </a:fld>
            <a:endParaRPr lang="zh-CN" altLang="en-US" dirty="0"/>
          </a:p>
        </p:txBody>
      </p:sp>
    </p:spTree>
    <p:extLst>
      <p:ext uri="{BB962C8B-B14F-4D97-AF65-F5344CB8AC3E}">
        <p14:creationId xmlns:p14="http://schemas.microsoft.com/office/powerpoint/2010/main" val="26086527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内容页-白底">
    <p:spTree>
      <p:nvGrpSpPr>
        <p:cNvPr id="1" name=""/>
        <p:cNvGrpSpPr/>
        <p:nvPr/>
      </p:nvGrpSpPr>
      <p:grpSpPr>
        <a:xfrm>
          <a:off x="0" y="0"/>
          <a:ext cx="0" cy="0"/>
          <a:chOff x="0" y="0"/>
          <a:chExt cx="0" cy="0"/>
        </a:xfrm>
      </p:grpSpPr>
      <p:sp>
        <p:nvSpPr>
          <p:cNvPr id="2" name="矩形 1"/>
          <p:cNvSpPr/>
          <p:nvPr userDrawn="1"/>
        </p:nvSpPr>
        <p:spPr>
          <a:xfrm>
            <a:off x="0" y="6728059"/>
            <a:ext cx="12192000" cy="1299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userDrawn="1"/>
        </p:nvGrpSpPr>
        <p:grpSpPr>
          <a:xfrm>
            <a:off x="-1" y="-1"/>
            <a:ext cx="12182477" cy="856212"/>
            <a:chOff x="-1" y="-1"/>
            <a:chExt cx="12182477" cy="856212"/>
          </a:xfrm>
        </p:grpSpPr>
        <p:sp>
          <p:nvSpPr>
            <p:cNvPr id="4" name="矩形 3">
              <a:extLst>
                <a:ext uri="{FF2B5EF4-FFF2-40B4-BE49-F238E27FC236}">
                  <a16:creationId xmlns:a16="http://schemas.microsoft.com/office/drawing/2014/main" id="{C3493DB7-1AE1-4D6D-8EDC-B751E1E78045}"/>
                </a:ext>
              </a:extLst>
            </p:cNvPr>
            <p:cNvSpPr/>
            <p:nvPr userDrawn="1"/>
          </p:nvSpPr>
          <p:spPr>
            <a:xfrm>
              <a:off x="0" y="-1"/>
              <a:ext cx="12182476" cy="856212"/>
            </a:xfrm>
            <a:prstGeom prst="rect">
              <a:avLst/>
            </a:prstGeom>
            <a:gradFill>
              <a:gsLst>
                <a:gs pos="0">
                  <a:schemeClr val="accent1">
                    <a:alpha val="77000"/>
                  </a:schemeClr>
                </a:gs>
                <a:gs pos="100000">
                  <a:schemeClr val="accent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72C3C1CA-869D-4F70-8C72-BC72214F5E64}"/>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100000" contrast="100000"/>
                      </a14:imgEffect>
                    </a14:imgLayer>
                  </a14:imgProps>
                </a:ext>
              </a:extLst>
            </a:blip>
            <a:srcRect l="606" t="-18105" r="1201" b="1"/>
            <a:stretch/>
          </p:blipFill>
          <p:spPr>
            <a:xfrm>
              <a:off x="-1" y="248846"/>
              <a:ext cx="12182477" cy="516766"/>
            </a:xfrm>
            <a:prstGeom prst="rect">
              <a:avLst/>
            </a:prstGeom>
          </p:spPr>
        </p:pic>
        <p:sp>
          <p:nvSpPr>
            <p:cNvPr id="10" name="矩形 9">
              <a:extLst>
                <a:ext uri="{FF2B5EF4-FFF2-40B4-BE49-F238E27FC236}">
                  <a16:creationId xmlns:a16="http://schemas.microsoft.com/office/drawing/2014/main" id="{C3493DB7-1AE1-4D6D-8EDC-B751E1E78045}"/>
                </a:ext>
              </a:extLst>
            </p:cNvPr>
            <p:cNvSpPr/>
            <p:nvPr userDrawn="1"/>
          </p:nvSpPr>
          <p:spPr>
            <a:xfrm>
              <a:off x="9524" y="-1"/>
              <a:ext cx="12172952" cy="856211"/>
            </a:xfrm>
            <a:prstGeom prst="rect">
              <a:avLst/>
            </a:prstGeom>
            <a:gradFill>
              <a:gsLst>
                <a:gs pos="0">
                  <a:schemeClr val="accent1">
                    <a:alpha val="0"/>
                  </a:schemeClr>
                </a:gs>
                <a:gs pos="100000">
                  <a:schemeClr val="accent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9" name="图片 8"/>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r="71419"/>
            <a:stretch/>
          </p:blipFill>
          <p:spPr>
            <a:xfrm>
              <a:off x="193905" y="122669"/>
              <a:ext cx="659535" cy="610870"/>
            </a:xfrm>
            <a:prstGeom prst="rect">
              <a:avLst/>
            </a:prstGeom>
          </p:spPr>
        </p:pic>
      </p:grpSp>
      <p:sp>
        <p:nvSpPr>
          <p:cNvPr id="11" name="文本占位符 11"/>
          <p:cNvSpPr>
            <a:spLocks noGrp="1"/>
          </p:cNvSpPr>
          <p:nvPr>
            <p:ph type="body" sz="quarter" idx="10" hasCustomPrompt="1"/>
          </p:nvPr>
        </p:nvSpPr>
        <p:spPr>
          <a:xfrm>
            <a:off x="9524" y="1"/>
            <a:ext cx="12172952" cy="856210"/>
          </a:xfrm>
        </p:spPr>
        <p:txBody>
          <a:bodyPr lIns="144000" tIns="144000" rIns="144000" bIns="144000" anchor="ctr" anchorCtr="0">
            <a:noAutofit/>
          </a:bodyPr>
          <a:lstStyle>
            <a:lvl1pPr marL="0" indent="0" algn="ctr">
              <a:buNone/>
              <a:defRPr sz="3600" b="1">
                <a:solidFill>
                  <a:schemeClr val="bg1"/>
                </a:solidFill>
                <a:effectLst>
                  <a:outerShdw blurRad="38100" dist="38100" dir="2700000" algn="tl">
                    <a:srgbClr val="000000">
                      <a:alpha val="43137"/>
                    </a:srgbClr>
                  </a:outerShdw>
                </a:effectLst>
                <a:latin typeface="+mj-ea"/>
                <a:ea typeface="+mj-ea"/>
              </a:defRPr>
            </a:lvl1pPr>
          </a:lstStyle>
          <a:p>
            <a:pPr lvl="0"/>
            <a:r>
              <a:rPr lang="zh-CN" altLang="en-US" dirty="0"/>
              <a:t>单击此处编辑标题</a:t>
            </a:r>
          </a:p>
        </p:txBody>
      </p:sp>
      <p:sp>
        <p:nvSpPr>
          <p:cNvPr id="13" name="灯片编号占位符 2">
            <a:extLst>
              <a:ext uri="{FF2B5EF4-FFF2-40B4-BE49-F238E27FC236}">
                <a16:creationId xmlns:a16="http://schemas.microsoft.com/office/drawing/2014/main" id="{C1D5E491-4859-47A4-8F29-DAACA1914DBE}"/>
              </a:ext>
            </a:extLst>
          </p:cNvPr>
          <p:cNvSpPr>
            <a:spLocks noGrp="1"/>
          </p:cNvSpPr>
          <p:nvPr>
            <p:ph type="sldNum" sz="quarter" idx="12"/>
          </p:nvPr>
        </p:nvSpPr>
        <p:spPr>
          <a:xfrm>
            <a:off x="10982973" y="6348122"/>
            <a:ext cx="1037230" cy="342900"/>
          </a:xfrm>
        </p:spPr>
        <p:txBody>
          <a:bodyPr/>
          <a:lstStyle/>
          <a:p>
            <a:fld id="{6C53781C-E1F6-4315-A39D-61273F2E0596}" type="slidenum">
              <a:rPr lang="zh-CN" altLang="en-US" smtClean="0"/>
              <a:pPr/>
              <a:t>‹#›</a:t>
            </a:fld>
            <a:endParaRPr lang="zh-CN" altLang="en-US" dirty="0"/>
          </a:p>
        </p:txBody>
      </p:sp>
      <p:sp>
        <p:nvSpPr>
          <p:cNvPr id="12" name="矩形 11">
            <a:extLst>
              <a:ext uri="{FF2B5EF4-FFF2-40B4-BE49-F238E27FC236}">
                <a16:creationId xmlns:a16="http://schemas.microsoft.com/office/drawing/2014/main" id="{474165AA-94F5-4EF4-BE8B-8385615DC60A}"/>
              </a:ext>
            </a:extLst>
          </p:cNvPr>
          <p:cNvSpPr/>
          <p:nvPr userDrawn="1"/>
        </p:nvSpPr>
        <p:spPr>
          <a:xfrm>
            <a:off x="140671" y="6291045"/>
            <a:ext cx="5669757" cy="307777"/>
          </a:xfrm>
          <a:prstGeom prst="rect">
            <a:avLst/>
          </a:prstGeom>
        </p:spPr>
        <p:txBody>
          <a:bodyPr wrap="none">
            <a:spAutoFit/>
          </a:bodyPr>
          <a:lstStyle/>
          <a:p>
            <a:r>
              <a:rPr lang="en-US" altLang="zh-CN" sz="1400" dirty="0">
                <a:solidFill>
                  <a:schemeClr val="bg1">
                    <a:lumMod val="75000"/>
                  </a:schemeClr>
                </a:solidFill>
              </a:rPr>
              <a:t>SJTU ICON LIBRARY Copyright © 2021 Invictus. All rights reserved. </a:t>
            </a:r>
            <a:endParaRPr lang="zh-CN" altLang="en-US" sz="1400" dirty="0">
              <a:solidFill>
                <a:schemeClr val="bg1">
                  <a:lumMod val="75000"/>
                </a:schemeClr>
              </a:solidFill>
            </a:endParaRPr>
          </a:p>
        </p:txBody>
      </p:sp>
    </p:spTree>
    <p:extLst>
      <p:ext uri="{BB962C8B-B14F-4D97-AF65-F5344CB8AC3E}">
        <p14:creationId xmlns:p14="http://schemas.microsoft.com/office/powerpoint/2010/main" val="4990478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纯白">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2"/>
          </p:nvPr>
        </p:nvSpPr>
        <p:spPr>
          <a:xfrm>
            <a:off x="10982973" y="6348122"/>
            <a:ext cx="1037230" cy="342900"/>
          </a:xfrm>
        </p:spPr>
        <p:txBody>
          <a:bodyPr/>
          <a:lstStyle/>
          <a:p>
            <a:fld id="{6C53781C-E1F6-4315-A39D-61273F2E0596}" type="slidenum">
              <a:rPr lang="zh-CN" altLang="en-US" smtClean="0"/>
              <a:pPr/>
              <a:t>‹#›</a:t>
            </a:fld>
            <a:endParaRPr lang="zh-CN" altLang="en-US" dirty="0"/>
          </a:p>
        </p:txBody>
      </p:sp>
    </p:spTree>
    <p:extLst>
      <p:ext uri="{BB962C8B-B14F-4D97-AF65-F5344CB8AC3E}">
        <p14:creationId xmlns:p14="http://schemas.microsoft.com/office/powerpoint/2010/main" val="1888666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F14F377-0ECF-4DA3-BC32-B18EF7DEE48A}"/>
              </a:ext>
            </a:extLst>
          </p:cNvPr>
          <p:cNvSpPr/>
          <p:nvPr userDrawn="1"/>
        </p:nvSpPr>
        <p:spPr>
          <a:xfrm>
            <a:off x="0" y="0"/>
            <a:ext cx="12192000" cy="6858000"/>
          </a:xfrm>
          <a:prstGeom prst="rect">
            <a:avLst/>
          </a:prstGeom>
          <a:blipFill dpi="0" rotWithShape="1">
            <a:blip r:embed="rId2">
              <a:duotone>
                <a:schemeClr val="bg2">
                  <a:shade val="45000"/>
                  <a:satMod val="135000"/>
                </a:schemeClr>
                <a:prstClr val="white"/>
              </a:duotone>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userDrawn="1"/>
        </p:nvSpPr>
        <p:spPr>
          <a:xfrm>
            <a:off x="0" y="573058"/>
            <a:ext cx="12192000" cy="3887182"/>
          </a:xfrm>
          <a:prstGeom prst="rect">
            <a:avLst/>
          </a:prstGeom>
          <a:gradFill>
            <a:gsLst>
              <a:gs pos="0">
                <a:schemeClr val="accent1"/>
              </a:gs>
              <a:gs pos="100000">
                <a:schemeClr val="accent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40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72C3C1CA-869D-4F70-8C72-BC72214F5E64}"/>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colorTemperature colorTemp="1500"/>
                    </a14:imgEffect>
                    <a14:imgEffect>
                      <a14:saturation sat="0"/>
                    </a14:imgEffect>
                    <a14:imgEffect>
                      <a14:brightnessContrast bright="100000" contrast="100000"/>
                    </a14:imgEffect>
                  </a14:imgLayer>
                </a14:imgProps>
              </a:ext>
            </a:extLst>
          </a:blip>
          <a:srcRect l="26009" t="-18105" r="1201" b="1"/>
          <a:stretch/>
        </p:blipFill>
        <p:spPr>
          <a:xfrm>
            <a:off x="-8468" y="3503541"/>
            <a:ext cx="12200467" cy="660689"/>
          </a:xfrm>
          <a:prstGeom prst="rect">
            <a:avLst/>
          </a:prstGeom>
        </p:spPr>
      </p:pic>
    </p:spTree>
    <p:extLst>
      <p:ext uri="{BB962C8B-B14F-4D97-AF65-F5344CB8AC3E}">
        <p14:creationId xmlns:p14="http://schemas.microsoft.com/office/powerpoint/2010/main" val="28579196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grpSp>
        <p:nvGrpSpPr>
          <p:cNvPr id="3" name="组合 2"/>
          <p:cNvGrpSpPr/>
          <p:nvPr userDrawn="1"/>
        </p:nvGrpSpPr>
        <p:grpSpPr>
          <a:xfrm>
            <a:off x="-1" y="0"/>
            <a:ext cx="12192001" cy="6858000"/>
            <a:chOff x="-1" y="0"/>
            <a:chExt cx="12192001" cy="5409398"/>
          </a:xfrm>
        </p:grpSpPr>
        <p:sp>
          <p:nvSpPr>
            <p:cNvPr id="2" name="矩形 1"/>
            <p:cNvSpPr/>
            <p:nvPr userDrawn="1"/>
          </p:nvSpPr>
          <p:spPr>
            <a:xfrm>
              <a:off x="0" y="3295018"/>
              <a:ext cx="12192000" cy="2114380"/>
            </a:xfrm>
            <a:prstGeom prst="rect">
              <a:avLst/>
            </a:prstGeom>
            <a:gradFill>
              <a:gsLst>
                <a:gs pos="0">
                  <a:schemeClr val="accent1">
                    <a:alpha val="62000"/>
                  </a:schemeClr>
                </a:gs>
                <a:gs pos="100000">
                  <a:schemeClr val="accent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1" y="0"/>
              <a:ext cx="12192001" cy="32950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72C3C1CA-869D-4F70-8C72-BC72214F5E64}"/>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100000" contrast="100000"/>
                    </a14:imgEffect>
                  </a14:imgLayer>
                </a14:imgProps>
              </a:ext>
            </a:extLst>
          </a:blip>
          <a:srcRect l="26009" t="-18105" r="1201" b="1"/>
          <a:stretch/>
        </p:blipFill>
        <p:spPr>
          <a:xfrm>
            <a:off x="0" y="5877294"/>
            <a:ext cx="12200467" cy="660689"/>
          </a:xfrm>
          <a:prstGeom prst="rect">
            <a:avLst/>
          </a:prstGeom>
        </p:spPr>
      </p:pic>
      <p:pic>
        <p:nvPicPr>
          <p:cNvPr id="9" name="图片 8">
            <a:extLst>
              <a:ext uri="{FF2B5EF4-FFF2-40B4-BE49-F238E27FC236}">
                <a16:creationId xmlns:a16="http://schemas.microsoft.com/office/drawing/2014/main" id="{B5861CDE-5CCC-4EC9-AAE6-4DDC185E1B6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838640" y="350311"/>
            <a:ext cx="2534311" cy="2067465"/>
          </a:xfrm>
          <a:prstGeom prst="rect">
            <a:avLst/>
          </a:prstGeom>
        </p:spPr>
      </p:pic>
    </p:spTree>
    <p:extLst>
      <p:ext uri="{BB962C8B-B14F-4D97-AF65-F5344CB8AC3E}">
        <p14:creationId xmlns:p14="http://schemas.microsoft.com/office/powerpoint/2010/main" val="2254653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目录页">
    <p:spTree>
      <p:nvGrpSpPr>
        <p:cNvPr id="1" name=""/>
        <p:cNvGrpSpPr/>
        <p:nvPr/>
      </p:nvGrpSpPr>
      <p:grpSpPr>
        <a:xfrm>
          <a:off x="0" y="0"/>
          <a:ext cx="0" cy="0"/>
          <a:chOff x="0" y="0"/>
          <a:chExt cx="0" cy="0"/>
        </a:xfrm>
      </p:grpSpPr>
      <p:pic>
        <p:nvPicPr>
          <p:cNvPr id="5" name="图片占位符 95" descr="图片包含 天空, 泰迪熊, 熊, 建筑物&#10;&#10;自动生成的说明">
            <a:extLst>
              <a:ext uri="{FF2B5EF4-FFF2-40B4-BE49-F238E27FC236}">
                <a16:creationId xmlns:a16="http://schemas.microsoft.com/office/drawing/2014/main" id="{EE79199E-F6B2-4AB7-AD45-DF9746ABEC7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4630" r="23380"/>
          <a:stretch/>
        </p:blipFill>
        <p:spPr>
          <a:xfrm>
            <a:off x="0" y="2109743"/>
            <a:ext cx="3705223" cy="4748258"/>
          </a:xfrm>
          <a:prstGeom prst="rect">
            <a:avLst/>
          </a:prstGeom>
        </p:spPr>
      </p:pic>
      <p:grpSp>
        <p:nvGrpSpPr>
          <p:cNvPr id="8" name="组合 7"/>
          <p:cNvGrpSpPr/>
          <p:nvPr userDrawn="1"/>
        </p:nvGrpSpPr>
        <p:grpSpPr>
          <a:xfrm>
            <a:off x="0" y="1"/>
            <a:ext cx="3705225" cy="3230879"/>
            <a:chOff x="0" y="1"/>
            <a:chExt cx="3705225" cy="3230879"/>
          </a:xfrm>
        </p:grpSpPr>
        <p:sp>
          <p:nvSpPr>
            <p:cNvPr id="6" name="矩形 5"/>
            <p:cNvSpPr/>
            <p:nvPr userDrawn="1"/>
          </p:nvSpPr>
          <p:spPr>
            <a:xfrm>
              <a:off x="0" y="1"/>
              <a:ext cx="3705225" cy="21234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0" y="2123439"/>
              <a:ext cx="3705225" cy="1107441"/>
            </a:xfrm>
            <a:prstGeom prst="rect">
              <a:avLst/>
            </a:prstGeom>
            <a:gradFill>
              <a:gsLst>
                <a:gs pos="0">
                  <a:schemeClr val="accent1">
                    <a:alpha val="0"/>
                  </a:schemeClr>
                </a:gs>
                <a:gs pos="100000">
                  <a:schemeClr val="accent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3" cstate="print">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3705224" y="2047874"/>
            <a:ext cx="8486775" cy="3457575"/>
          </a:xfrm>
          <a:prstGeom prst="rect">
            <a:avLst/>
          </a:prstGeom>
        </p:spPr>
      </p:pic>
      <p:sp>
        <p:nvSpPr>
          <p:cNvPr id="10" name="文本框 9"/>
          <p:cNvSpPr txBox="1"/>
          <p:nvPr userDrawn="1"/>
        </p:nvSpPr>
        <p:spPr>
          <a:xfrm>
            <a:off x="569118" y="1160150"/>
            <a:ext cx="2566988" cy="1400383"/>
          </a:xfrm>
          <a:prstGeom prst="rect">
            <a:avLst/>
          </a:prstGeom>
          <a:noFill/>
        </p:spPr>
        <p:txBody>
          <a:bodyPr wrap="square" rtlCol="0">
            <a:spAutoFit/>
          </a:bodyPr>
          <a:lstStyle/>
          <a:p>
            <a:pPr algn="ctr">
              <a:spcBef>
                <a:spcPts val="600"/>
              </a:spcBef>
            </a:pPr>
            <a:r>
              <a:rPr lang="zh-CN" altLang="en-US" sz="4400" b="1" dirty="0">
                <a:solidFill>
                  <a:schemeClr val="bg1"/>
                </a:solidFill>
                <a:effectLst>
                  <a:outerShdw blurRad="38100" dist="38100" dir="2700000" algn="tl">
                    <a:srgbClr val="000000">
                      <a:alpha val="43137"/>
                    </a:srgbClr>
                  </a:outerShdw>
                </a:effectLst>
                <a:latin typeface="+mj-ea"/>
                <a:ea typeface="+mj-ea"/>
              </a:rPr>
              <a:t>目  录</a:t>
            </a:r>
            <a:endParaRPr lang="en-US" altLang="zh-CN" sz="4400" b="1" dirty="0">
              <a:solidFill>
                <a:schemeClr val="bg1"/>
              </a:solidFill>
              <a:effectLst>
                <a:outerShdw blurRad="38100" dist="38100" dir="2700000" algn="tl">
                  <a:srgbClr val="000000">
                    <a:alpha val="43137"/>
                  </a:srgbClr>
                </a:outerShdw>
              </a:effectLst>
              <a:latin typeface="+mj-ea"/>
              <a:ea typeface="+mj-ea"/>
            </a:endParaRPr>
          </a:p>
          <a:p>
            <a:pPr algn="ctr">
              <a:spcBef>
                <a:spcPts val="600"/>
              </a:spcBef>
            </a:pPr>
            <a:r>
              <a:rPr lang="en-US" altLang="zh-CN" sz="3600" b="1" dirty="0">
                <a:solidFill>
                  <a:schemeClr val="bg1"/>
                </a:solidFill>
                <a:effectLst>
                  <a:outerShdw blurRad="38100" dist="38100" dir="2700000" algn="tl">
                    <a:srgbClr val="000000">
                      <a:alpha val="43137"/>
                    </a:srgbClr>
                  </a:outerShdw>
                </a:effectLst>
                <a:latin typeface="+mn-lt"/>
                <a:ea typeface="+mj-ea"/>
              </a:rPr>
              <a:t>CONTENT</a:t>
            </a:r>
            <a:endParaRPr lang="zh-CN" altLang="en-US" sz="3600" b="1" dirty="0">
              <a:solidFill>
                <a:schemeClr val="bg1"/>
              </a:solidFill>
              <a:effectLst>
                <a:outerShdw blurRad="38100" dist="38100" dir="2700000" algn="tl">
                  <a:srgbClr val="000000">
                    <a:alpha val="43137"/>
                  </a:srgbClr>
                </a:outerShdw>
              </a:effectLst>
              <a:latin typeface="+mn-lt"/>
              <a:ea typeface="+mj-ea"/>
            </a:endParaRPr>
          </a:p>
        </p:txBody>
      </p:sp>
      <p:pic>
        <p:nvPicPr>
          <p:cNvPr id="11" name="图片 10">
            <a:extLst>
              <a:ext uri="{FF2B5EF4-FFF2-40B4-BE49-F238E27FC236}">
                <a16:creationId xmlns:a16="http://schemas.microsoft.com/office/drawing/2014/main" id="{A9F58A51-73B7-41F3-A074-0449CB9FBE73}"/>
              </a:ext>
            </a:extLst>
          </p:cNvPr>
          <p:cNvPicPr>
            <a:picLocks noChangeAspect="1"/>
          </p:cNvPicPr>
          <p:nvPr userDrawn="1"/>
        </p:nvPicPr>
        <p:blipFill>
          <a:blip r:embed="rId4" cstate="print">
            <a:duotone>
              <a:schemeClr val="accent3">
                <a:shade val="45000"/>
                <a:satMod val="135000"/>
              </a:schemeClr>
              <a:prstClr val="white"/>
            </a:duotone>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105900" y="198623"/>
            <a:ext cx="2847974" cy="936247"/>
          </a:xfrm>
          <a:prstGeom prst="rect">
            <a:avLst/>
          </a:prstGeom>
        </p:spPr>
      </p:pic>
    </p:spTree>
    <p:extLst>
      <p:ext uri="{BB962C8B-B14F-4D97-AF65-F5344CB8AC3E}">
        <p14:creationId xmlns:p14="http://schemas.microsoft.com/office/powerpoint/2010/main" val="2877268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1">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348988"/>
            <a:ext cx="12192000" cy="31023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a:extLst>
              <a:ext uri="{FF2B5EF4-FFF2-40B4-BE49-F238E27FC236}">
                <a16:creationId xmlns:a16="http://schemas.microsoft.com/office/drawing/2014/main" id="{72C3C1CA-869D-4F70-8C72-BC72214F5E64}"/>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100000" contrast="100000"/>
                    </a14:imgEffect>
                  </a14:imgLayer>
                </a14:imgProps>
              </a:ext>
            </a:extLst>
          </a:blip>
          <a:srcRect l="12760" t="-18106" r="1202" b="-17978"/>
          <a:stretch/>
        </p:blipFill>
        <p:spPr>
          <a:xfrm>
            <a:off x="0" y="3660252"/>
            <a:ext cx="12200467" cy="689345"/>
          </a:xfrm>
          <a:prstGeom prst="rect">
            <a:avLst/>
          </a:prstGeom>
        </p:spPr>
      </p:pic>
      <p:grpSp>
        <p:nvGrpSpPr>
          <p:cNvPr id="16" name="组合 15"/>
          <p:cNvGrpSpPr/>
          <p:nvPr userDrawn="1"/>
        </p:nvGrpSpPr>
        <p:grpSpPr>
          <a:xfrm>
            <a:off x="813832" y="0"/>
            <a:ext cx="4824967" cy="6858000"/>
            <a:chOff x="975757" y="0"/>
            <a:chExt cx="4824967" cy="6858000"/>
          </a:xfrm>
        </p:grpSpPr>
        <p:pic>
          <p:nvPicPr>
            <p:cNvPr id="8" name="图片 7"/>
            <p:cNvPicPr>
              <a:picLocks noChangeAspect="1"/>
            </p:cNvPicPr>
            <p:nvPr userDrawn="1"/>
          </p:nvPicPr>
          <p:blipFill>
            <a:blip r:embed="rId4" cstate="print">
              <a:duotone>
                <a:schemeClr val="accent3">
                  <a:shade val="45000"/>
                  <a:satMod val="135000"/>
                </a:schemeClr>
                <a:prstClr val="white"/>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975757" y="0"/>
              <a:ext cx="4824967" cy="6858000"/>
            </a:xfrm>
            <a:prstGeom prst="rect">
              <a:avLst/>
            </a:prstGeom>
            <a:effectLst>
              <a:outerShdw blurRad="114300" dist="139700" algn="l" rotWithShape="0">
                <a:prstClr val="black">
                  <a:alpha val="20000"/>
                </a:prstClr>
              </a:outerShdw>
            </a:effectLst>
          </p:spPr>
        </p:pic>
        <p:sp>
          <p:nvSpPr>
            <p:cNvPr id="11" name="文本框 10"/>
            <p:cNvSpPr txBox="1"/>
            <p:nvPr userDrawn="1"/>
          </p:nvSpPr>
          <p:spPr>
            <a:xfrm>
              <a:off x="1565274" y="3089701"/>
              <a:ext cx="3645931" cy="830997"/>
            </a:xfrm>
            <a:prstGeom prst="rect">
              <a:avLst/>
            </a:prstGeom>
            <a:noFill/>
          </p:spPr>
          <p:txBody>
            <a:bodyPr wrap="square" rtlCol="0">
              <a:spAutoFit/>
            </a:bodyPr>
            <a:lstStyle/>
            <a:p>
              <a:pPr algn="ctr">
                <a:spcBef>
                  <a:spcPts val="600"/>
                </a:spcBef>
              </a:pPr>
              <a:r>
                <a:rPr lang="en-US" altLang="zh-CN" sz="4800" b="1" dirty="0">
                  <a:solidFill>
                    <a:schemeClr val="bg1"/>
                  </a:solidFill>
                  <a:effectLst>
                    <a:outerShdw blurRad="38100" dist="38100" dir="2700000" algn="tl">
                      <a:srgbClr val="000000">
                        <a:alpha val="43137"/>
                      </a:srgbClr>
                    </a:outerShdw>
                  </a:effectLst>
                  <a:latin typeface="+mn-lt"/>
                  <a:ea typeface="+mj-ea"/>
                </a:rPr>
                <a:t>PART ONE</a:t>
              </a:r>
              <a:endParaRPr lang="zh-CN" altLang="en-US" sz="4800" b="1" dirty="0">
                <a:solidFill>
                  <a:schemeClr val="bg1"/>
                </a:solidFill>
                <a:effectLst>
                  <a:outerShdw blurRad="38100" dist="38100" dir="2700000" algn="tl">
                    <a:srgbClr val="000000">
                      <a:alpha val="43137"/>
                    </a:srgbClr>
                  </a:outerShdw>
                </a:effectLst>
                <a:latin typeface="+mn-lt"/>
                <a:ea typeface="+mj-ea"/>
              </a:endParaRPr>
            </a:p>
          </p:txBody>
        </p:sp>
        <p:pic>
          <p:nvPicPr>
            <p:cNvPr id="14" name="图片 13">
              <a:extLst>
                <a:ext uri="{FF2B5EF4-FFF2-40B4-BE49-F238E27FC236}">
                  <a16:creationId xmlns:a16="http://schemas.microsoft.com/office/drawing/2014/main" id="{B5861CDE-5CCC-4EC9-AAE6-4DDC185E1B61}"/>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456845" y="1068380"/>
              <a:ext cx="1867505" cy="1523492"/>
            </a:xfrm>
            <a:prstGeom prst="rect">
              <a:avLst/>
            </a:prstGeom>
          </p:spPr>
        </p:pic>
      </p:grpSp>
    </p:spTree>
    <p:extLst>
      <p:ext uri="{BB962C8B-B14F-4D97-AF65-F5344CB8AC3E}">
        <p14:creationId xmlns:p14="http://schemas.microsoft.com/office/powerpoint/2010/main" val="2628189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2 R">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348988"/>
            <a:ext cx="12192000" cy="31023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6500258" y="0"/>
            <a:ext cx="4824967" cy="6858000"/>
          </a:xfrm>
          <a:prstGeom prst="rect">
            <a:avLst/>
          </a:prstGeom>
          <a:effectLst>
            <a:outerShdw blurRad="114300" dist="139700" algn="l" rotWithShape="0">
              <a:prstClr val="black">
                <a:alpha val="20000"/>
              </a:prstClr>
            </a:outerShdw>
          </a:effectLst>
        </p:spPr>
      </p:pic>
      <p:grpSp>
        <p:nvGrpSpPr>
          <p:cNvPr id="2" name="组合 1"/>
          <p:cNvGrpSpPr/>
          <p:nvPr userDrawn="1"/>
        </p:nvGrpSpPr>
        <p:grpSpPr>
          <a:xfrm>
            <a:off x="0" y="3667540"/>
            <a:ext cx="12192001" cy="682058"/>
            <a:chOff x="0" y="3667540"/>
            <a:chExt cx="12192001" cy="682058"/>
          </a:xfrm>
        </p:grpSpPr>
        <p:pic>
          <p:nvPicPr>
            <p:cNvPr id="13" name="图片 12">
              <a:extLst>
                <a:ext uri="{FF2B5EF4-FFF2-40B4-BE49-F238E27FC236}">
                  <a16:creationId xmlns:a16="http://schemas.microsoft.com/office/drawing/2014/main" id="{72C3C1CA-869D-4F70-8C72-BC72214F5E64}"/>
                </a:ext>
              </a:extLst>
            </p:cNvPr>
            <p:cNvPicPr>
              <a:picLocks noChangeAspect="1"/>
            </p:cNvPicPr>
            <p:nvPr userDrawn="1"/>
          </p:nvPicPr>
          <p:blipFill rotWithShape="1">
            <a:blip r:embed="rId4" cstate="print">
              <a:extLst>
                <a:ext uri="{BEBA8EAE-BF5A-486C-A8C5-ECC9F3942E4B}">
                  <a14:imgProps xmlns:a14="http://schemas.microsoft.com/office/drawing/2010/main">
                    <a14:imgLayer r:embed="rId5">
                      <a14:imgEffect>
                        <a14:colorTemperature colorTemp="1500"/>
                      </a14:imgEffect>
                      <a14:imgEffect>
                        <a14:saturation sat="0"/>
                      </a14:imgEffect>
                      <a14:imgEffect>
                        <a14:brightnessContrast bright="100000" contrast="100000"/>
                      </a14:imgEffect>
                    </a14:imgLayer>
                  </a14:imgProps>
                </a:ext>
              </a:extLst>
            </a:blip>
            <a:srcRect l="52958" t="-16667" r="1202" b="-17979"/>
            <a:stretch/>
          </p:blipFill>
          <p:spPr>
            <a:xfrm>
              <a:off x="0" y="3667540"/>
              <a:ext cx="6500256" cy="682058"/>
            </a:xfrm>
            <a:prstGeom prst="rect">
              <a:avLst/>
            </a:prstGeom>
          </p:spPr>
        </p:pic>
        <p:pic>
          <p:nvPicPr>
            <p:cNvPr id="18" name="图片 17">
              <a:extLst>
                <a:ext uri="{FF2B5EF4-FFF2-40B4-BE49-F238E27FC236}">
                  <a16:creationId xmlns:a16="http://schemas.microsoft.com/office/drawing/2014/main" id="{72C3C1CA-869D-4F70-8C72-BC72214F5E64}"/>
                </a:ext>
              </a:extLst>
            </p:cNvPr>
            <p:cNvPicPr>
              <a:picLocks noChangeAspect="1"/>
            </p:cNvPicPr>
            <p:nvPr userDrawn="1"/>
          </p:nvPicPr>
          <p:blipFill rotWithShape="1">
            <a:blip r:embed="rId4" cstate="print">
              <a:extLst>
                <a:ext uri="{BEBA8EAE-BF5A-486C-A8C5-ECC9F3942E4B}">
                  <a14:imgProps xmlns:a14="http://schemas.microsoft.com/office/drawing/2010/main">
                    <a14:imgLayer r:embed="rId5">
                      <a14:imgEffect>
                        <a14:colorTemperature colorTemp="1500"/>
                      </a14:imgEffect>
                      <a14:imgEffect>
                        <a14:saturation sat="0"/>
                      </a14:imgEffect>
                      <a14:imgEffect>
                        <a14:brightnessContrast bright="100000" contrast="100000"/>
                      </a14:imgEffect>
                    </a14:imgLayer>
                  </a14:imgProps>
                </a:ext>
              </a:extLst>
            </a:blip>
            <a:srcRect l="52958" t="11456" r="39636" b="-17978"/>
            <a:stretch/>
          </p:blipFill>
          <p:spPr>
            <a:xfrm>
              <a:off x="11141766" y="3809999"/>
              <a:ext cx="1050235" cy="539597"/>
            </a:xfrm>
            <a:prstGeom prst="rect">
              <a:avLst/>
            </a:prstGeom>
          </p:spPr>
        </p:pic>
      </p:grpSp>
      <p:sp>
        <p:nvSpPr>
          <p:cNvPr id="11" name="文本框 10"/>
          <p:cNvSpPr txBox="1"/>
          <p:nvPr userDrawn="1"/>
        </p:nvSpPr>
        <p:spPr>
          <a:xfrm>
            <a:off x="7089775" y="3089701"/>
            <a:ext cx="3645931" cy="830997"/>
          </a:xfrm>
          <a:prstGeom prst="rect">
            <a:avLst/>
          </a:prstGeom>
          <a:noFill/>
        </p:spPr>
        <p:txBody>
          <a:bodyPr wrap="square" rtlCol="0">
            <a:spAutoFit/>
          </a:bodyPr>
          <a:lstStyle/>
          <a:p>
            <a:pPr algn="ctr">
              <a:spcBef>
                <a:spcPts val="600"/>
              </a:spcBef>
            </a:pPr>
            <a:r>
              <a:rPr lang="en-US" altLang="zh-CN" sz="4800" b="1" dirty="0">
                <a:solidFill>
                  <a:schemeClr val="bg1"/>
                </a:solidFill>
                <a:effectLst>
                  <a:outerShdw blurRad="38100" dist="38100" dir="2700000" algn="tl">
                    <a:srgbClr val="000000">
                      <a:alpha val="43137"/>
                    </a:srgbClr>
                  </a:outerShdw>
                </a:effectLst>
                <a:latin typeface="+mn-lt"/>
                <a:ea typeface="+mj-ea"/>
              </a:rPr>
              <a:t>PART ONE</a:t>
            </a:r>
            <a:endParaRPr lang="zh-CN" altLang="en-US" sz="4800" b="1" dirty="0">
              <a:solidFill>
                <a:schemeClr val="bg1"/>
              </a:solidFill>
              <a:effectLst>
                <a:outerShdw blurRad="38100" dist="38100" dir="2700000" algn="tl">
                  <a:srgbClr val="000000">
                    <a:alpha val="43137"/>
                  </a:srgbClr>
                </a:outerShdw>
              </a:effectLst>
              <a:latin typeface="+mn-lt"/>
              <a:ea typeface="+mj-ea"/>
            </a:endParaRPr>
          </a:p>
        </p:txBody>
      </p:sp>
      <p:pic>
        <p:nvPicPr>
          <p:cNvPr id="14" name="图片 13">
            <a:extLst>
              <a:ext uri="{FF2B5EF4-FFF2-40B4-BE49-F238E27FC236}">
                <a16:creationId xmlns:a16="http://schemas.microsoft.com/office/drawing/2014/main" id="{B5861CDE-5CCC-4EC9-AAE6-4DDC185E1B61}"/>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981346" y="1068380"/>
            <a:ext cx="1867505" cy="1523492"/>
          </a:xfrm>
          <a:prstGeom prst="rect">
            <a:avLst/>
          </a:prstGeom>
        </p:spPr>
      </p:pic>
    </p:spTree>
    <p:extLst>
      <p:ext uri="{BB962C8B-B14F-4D97-AF65-F5344CB8AC3E}">
        <p14:creationId xmlns:p14="http://schemas.microsoft.com/office/powerpoint/2010/main" val="1418957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过渡页-2 L">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348988"/>
            <a:ext cx="12192000" cy="31023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a:extLst>
              <a:ext uri="{FF2B5EF4-FFF2-40B4-BE49-F238E27FC236}">
                <a16:creationId xmlns:a16="http://schemas.microsoft.com/office/drawing/2014/main" id="{72C3C1CA-869D-4F70-8C72-BC72214F5E64}"/>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100000" contrast="100000"/>
                    </a14:imgEffect>
                  </a14:imgLayer>
                </a14:imgProps>
              </a:ext>
            </a:extLst>
          </a:blip>
          <a:srcRect l="12760" t="-18106" r="1202" b="-17978"/>
          <a:stretch/>
        </p:blipFill>
        <p:spPr>
          <a:xfrm>
            <a:off x="0" y="3660252"/>
            <a:ext cx="12200467" cy="689345"/>
          </a:xfrm>
          <a:prstGeom prst="rect">
            <a:avLst/>
          </a:prstGeom>
        </p:spPr>
      </p:pic>
      <p:grpSp>
        <p:nvGrpSpPr>
          <p:cNvPr id="9" name="组合 8"/>
          <p:cNvGrpSpPr/>
          <p:nvPr userDrawn="1"/>
        </p:nvGrpSpPr>
        <p:grpSpPr>
          <a:xfrm>
            <a:off x="813833" y="0"/>
            <a:ext cx="4824966" cy="6858000"/>
            <a:chOff x="975758" y="0"/>
            <a:chExt cx="4824966" cy="6858000"/>
          </a:xfrm>
        </p:grpSpPr>
        <p:pic>
          <p:nvPicPr>
            <p:cNvPr id="10" name="图片 9"/>
            <p:cNvPicPr>
              <a:picLocks noChangeAspect="1"/>
            </p:cNvPicPr>
            <p:nvPr userDrawn="1"/>
          </p:nvPicPr>
          <p:blipFill>
            <a:blip r:embed="rId4" cstate="print">
              <a:duotone>
                <a:schemeClr val="accent3">
                  <a:shade val="45000"/>
                  <a:satMod val="135000"/>
                </a:schemeClr>
                <a:prstClr val="white"/>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975758" y="0"/>
              <a:ext cx="4824966" cy="6858000"/>
            </a:xfrm>
            <a:prstGeom prst="rect">
              <a:avLst/>
            </a:prstGeom>
            <a:effectLst>
              <a:outerShdw blurRad="114300" dist="139700" algn="l" rotWithShape="0">
                <a:prstClr val="black">
                  <a:alpha val="20000"/>
                </a:prstClr>
              </a:outerShdw>
            </a:effectLst>
          </p:spPr>
        </p:pic>
        <p:sp>
          <p:nvSpPr>
            <p:cNvPr id="12" name="文本框 11"/>
            <p:cNvSpPr txBox="1"/>
            <p:nvPr userDrawn="1"/>
          </p:nvSpPr>
          <p:spPr>
            <a:xfrm>
              <a:off x="1565274" y="3089701"/>
              <a:ext cx="3645931" cy="830997"/>
            </a:xfrm>
            <a:prstGeom prst="rect">
              <a:avLst/>
            </a:prstGeom>
            <a:noFill/>
          </p:spPr>
          <p:txBody>
            <a:bodyPr wrap="square" rtlCol="0">
              <a:spAutoFit/>
            </a:bodyPr>
            <a:lstStyle/>
            <a:p>
              <a:pPr algn="ctr">
                <a:spcBef>
                  <a:spcPts val="600"/>
                </a:spcBef>
              </a:pPr>
              <a:r>
                <a:rPr lang="en-US" altLang="zh-CN" sz="4800" b="1" dirty="0">
                  <a:solidFill>
                    <a:schemeClr val="bg1"/>
                  </a:solidFill>
                  <a:effectLst>
                    <a:outerShdw blurRad="38100" dist="38100" dir="2700000" algn="tl">
                      <a:srgbClr val="000000">
                        <a:alpha val="43137"/>
                      </a:srgbClr>
                    </a:outerShdw>
                  </a:effectLst>
                  <a:latin typeface="+mn-lt"/>
                  <a:ea typeface="+mj-ea"/>
                </a:rPr>
                <a:t>PART TWO</a:t>
              </a:r>
              <a:endParaRPr lang="zh-CN" altLang="en-US" sz="4800" b="1" dirty="0">
                <a:solidFill>
                  <a:schemeClr val="bg1"/>
                </a:solidFill>
                <a:effectLst>
                  <a:outerShdw blurRad="38100" dist="38100" dir="2700000" algn="tl">
                    <a:srgbClr val="000000">
                      <a:alpha val="43137"/>
                    </a:srgbClr>
                  </a:outerShdw>
                </a:effectLst>
                <a:latin typeface="+mn-lt"/>
                <a:ea typeface="+mj-ea"/>
              </a:endParaRPr>
            </a:p>
          </p:txBody>
        </p:sp>
        <p:pic>
          <p:nvPicPr>
            <p:cNvPr id="13" name="图片 12">
              <a:extLst>
                <a:ext uri="{FF2B5EF4-FFF2-40B4-BE49-F238E27FC236}">
                  <a16:creationId xmlns:a16="http://schemas.microsoft.com/office/drawing/2014/main" id="{B5861CDE-5CCC-4EC9-AAE6-4DDC185E1B61}"/>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456845" y="1068380"/>
              <a:ext cx="1867505" cy="1523492"/>
            </a:xfrm>
            <a:prstGeom prst="rect">
              <a:avLst/>
            </a:prstGeom>
          </p:spPr>
        </p:pic>
      </p:grpSp>
    </p:spTree>
    <p:extLst>
      <p:ext uri="{BB962C8B-B14F-4D97-AF65-F5344CB8AC3E}">
        <p14:creationId xmlns:p14="http://schemas.microsoft.com/office/powerpoint/2010/main" val="3517363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过渡页-2 R">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348988"/>
            <a:ext cx="12192000" cy="31023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userDrawn="1"/>
        </p:nvGrpSpPr>
        <p:grpSpPr>
          <a:xfrm>
            <a:off x="0" y="3667540"/>
            <a:ext cx="12192001" cy="682058"/>
            <a:chOff x="0" y="3667540"/>
            <a:chExt cx="12192001" cy="682058"/>
          </a:xfrm>
        </p:grpSpPr>
        <p:pic>
          <p:nvPicPr>
            <p:cNvPr id="13" name="图片 12">
              <a:extLst>
                <a:ext uri="{FF2B5EF4-FFF2-40B4-BE49-F238E27FC236}">
                  <a16:creationId xmlns:a16="http://schemas.microsoft.com/office/drawing/2014/main" id="{72C3C1CA-869D-4F70-8C72-BC72214F5E64}"/>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100000" contrast="100000"/>
                      </a14:imgEffect>
                    </a14:imgLayer>
                  </a14:imgProps>
                </a:ext>
              </a:extLst>
            </a:blip>
            <a:srcRect l="52958" t="-16667" r="1202" b="-17979"/>
            <a:stretch/>
          </p:blipFill>
          <p:spPr>
            <a:xfrm>
              <a:off x="0" y="3667540"/>
              <a:ext cx="6500256" cy="682058"/>
            </a:xfrm>
            <a:prstGeom prst="rect">
              <a:avLst/>
            </a:prstGeom>
          </p:spPr>
        </p:pic>
        <p:pic>
          <p:nvPicPr>
            <p:cNvPr id="18" name="图片 17">
              <a:extLst>
                <a:ext uri="{FF2B5EF4-FFF2-40B4-BE49-F238E27FC236}">
                  <a16:creationId xmlns:a16="http://schemas.microsoft.com/office/drawing/2014/main" id="{72C3C1CA-869D-4F70-8C72-BC72214F5E64}"/>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100000" contrast="100000"/>
                      </a14:imgEffect>
                    </a14:imgLayer>
                  </a14:imgProps>
                </a:ext>
              </a:extLst>
            </a:blip>
            <a:srcRect l="52958" t="11456" r="39636" b="-17978"/>
            <a:stretch/>
          </p:blipFill>
          <p:spPr>
            <a:xfrm>
              <a:off x="11141766" y="3809999"/>
              <a:ext cx="1050235" cy="539597"/>
            </a:xfrm>
            <a:prstGeom prst="rect">
              <a:avLst/>
            </a:prstGeom>
          </p:spPr>
        </p:pic>
      </p:grpSp>
      <p:grpSp>
        <p:nvGrpSpPr>
          <p:cNvPr id="16" name="组合 15"/>
          <p:cNvGrpSpPr/>
          <p:nvPr userDrawn="1"/>
        </p:nvGrpSpPr>
        <p:grpSpPr>
          <a:xfrm>
            <a:off x="6500259" y="0"/>
            <a:ext cx="4824966" cy="6858000"/>
            <a:chOff x="975758" y="0"/>
            <a:chExt cx="4824966" cy="6858000"/>
          </a:xfrm>
        </p:grpSpPr>
        <p:pic>
          <p:nvPicPr>
            <p:cNvPr id="8" name="图片 7"/>
            <p:cNvPicPr>
              <a:picLocks noChangeAspect="1"/>
            </p:cNvPicPr>
            <p:nvPr userDrawn="1"/>
          </p:nvPicPr>
          <p:blipFill>
            <a:blip r:embed="rId4" cstate="print">
              <a:duotone>
                <a:schemeClr val="accent3">
                  <a:shade val="45000"/>
                  <a:satMod val="135000"/>
                </a:schemeClr>
                <a:prstClr val="white"/>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975758" y="0"/>
              <a:ext cx="4824966" cy="6858000"/>
            </a:xfrm>
            <a:prstGeom prst="rect">
              <a:avLst/>
            </a:prstGeom>
            <a:effectLst>
              <a:outerShdw blurRad="114300" dist="139700" algn="l" rotWithShape="0">
                <a:prstClr val="black">
                  <a:alpha val="20000"/>
                </a:prstClr>
              </a:outerShdw>
            </a:effectLst>
          </p:spPr>
        </p:pic>
        <p:sp>
          <p:nvSpPr>
            <p:cNvPr id="11" name="文本框 10"/>
            <p:cNvSpPr txBox="1"/>
            <p:nvPr userDrawn="1"/>
          </p:nvSpPr>
          <p:spPr>
            <a:xfrm>
              <a:off x="1565274" y="3089701"/>
              <a:ext cx="3645931" cy="830997"/>
            </a:xfrm>
            <a:prstGeom prst="rect">
              <a:avLst/>
            </a:prstGeom>
            <a:noFill/>
          </p:spPr>
          <p:txBody>
            <a:bodyPr wrap="square" rtlCol="0">
              <a:spAutoFit/>
            </a:bodyPr>
            <a:lstStyle/>
            <a:p>
              <a:pPr algn="ctr">
                <a:spcBef>
                  <a:spcPts val="600"/>
                </a:spcBef>
              </a:pPr>
              <a:r>
                <a:rPr lang="en-US" altLang="zh-CN" sz="4800" b="1" dirty="0">
                  <a:solidFill>
                    <a:schemeClr val="bg1"/>
                  </a:solidFill>
                  <a:effectLst>
                    <a:outerShdw blurRad="38100" dist="38100" dir="2700000" algn="tl">
                      <a:srgbClr val="000000">
                        <a:alpha val="43137"/>
                      </a:srgbClr>
                    </a:outerShdw>
                  </a:effectLst>
                  <a:latin typeface="+mn-lt"/>
                  <a:ea typeface="+mj-ea"/>
                </a:rPr>
                <a:t>PART TWO</a:t>
              </a:r>
              <a:endParaRPr lang="zh-CN" altLang="en-US" sz="4800" b="1" dirty="0">
                <a:solidFill>
                  <a:schemeClr val="bg1"/>
                </a:solidFill>
                <a:effectLst>
                  <a:outerShdw blurRad="38100" dist="38100" dir="2700000" algn="tl">
                    <a:srgbClr val="000000">
                      <a:alpha val="43137"/>
                    </a:srgbClr>
                  </a:outerShdw>
                </a:effectLst>
                <a:latin typeface="+mn-lt"/>
                <a:ea typeface="+mj-ea"/>
              </a:endParaRPr>
            </a:p>
          </p:txBody>
        </p:sp>
        <p:pic>
          <p:nvPicPr>
            <p:cNvPr id="14" name="图片 13">
              <a:extLst>
                <a:ext uri="{FF2B5EF4-FFF2-40B4-BE49-F238E27FC236}">
                  <a16:creationId xmlns:a16="http://schemas.microsoft.com/office/drawing/2014/main" id="{B5861CDE-5CCC-4EC9-AAE6-4DDC185E1B61}"/>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456845" y="1068380"/>
              <a:ext cx="1867505" cy="1523492"/>
            </a:xfrm>
            <a:prstGeom prst="rect">
              <a:avLst/>
            </a:prstGeom>
          </p:spPr>
        </p:pic>
      </p:grpSp>
    </p:spTree>
    <p:extLst>
      <p:ext uri="{BB962C8B-B14F-4D97-AF65-F5344CB8AC3E}">
        <p14:creationId xmlns:p14="http://schemas.microsoft.com/office/powerpoint/2010/main" val="3362316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过渡页-3">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348988"/>
            <a:ext cx="12192000" cy="31023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72C3C1CA-869D-4F70-8C72-BC72214F5E64}"/>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100000" contrast="100000"/>
                    </a14:imgEffect>
                  </a14:imgLayer>
                </a14:imgProps>
              </a:ext>
            </a:extLst>
          </a:blip>
          <a:srcRect l="12760" t="-18106" r="1202" b="-17978"/>
          <a:stretch/>
        </p:blipFill>
        <p:spPr>
          <a:xfrm>
            <a:off x="0" y="3660252"/>
            <a:ext cx="12200467" cy="689345"/>
          </a:xfrm>
          <a:prstGeom prst="rect">
            <a:avLst/>
          </a:prstGeom>
        </p:spPr>
      </p:pic>
      <p:grpSp>
        <p:nvGrpSpPr>
          <p:cNvPr id="3" name="组合 2"/>
          <p:cNvGrpSpPr/>
          <p:nvPr userDrawn="1"/>
        </p:nvGrpSpPr>
        <p:grpSpPr>
          <a:xfrm>
            <a:off x="813831" y="0"/>
            <a:ext cx="4824967" cy="6858000"/>
            <a:chOff x="813831" y="0"/>
            <a:chExt cx="4824967" cy="6858000"/>
          </a:xfrm>
        </p:grpSpPr>
        <p:grpSp>
          <p:nvGrpSpPr>
            <p:cNvPr id="16" name="组合 15"/>
            <p:cNvGrpSpPr/>
            <p:nvPr userDrawn="1"/>
          </p:nvGrpSpPr>
          <p:grpSpPr>
            <a:xfrm>
              <a:off x="813831" y="0"/>
              <a:ext cx="4824967" cy="6858000"/>
              <a:chOff x="975756" y="0"/>
              <a:chExt cx="4824967" cy="6858000"/>
            </a:xfrm>
          </p:grpSpPr>
          <p:pic>
            <p:nvPicPr>
              <p:cNvPr id="8" name="图片 7"/>
              <p:cNvPicPr>
                <a:picLocks noChangeAspect="1"/>
              </p:cNvPicPr>
              <p:nvPr userDrawn="1"/>
            </p:nvPicPr>
            <p:blipFill>
              <a:blip r:embed="rId4" cstate="print">
                <a:duotone>
                  <a:schemeClr val="accent3">
                    <a:shade val="45000"/>
                    <a:satMod val="135000"/>
                  </a:schemeClr>
                  <a:prstClr val="white"/>
                </a:duotone>
                <a:extLst>
                  <a:ext uri="{BEBA8EAE-BF5A-486C-A8C5-ECC9F3942E4B}">
                    <a14:imgProps xmlns:a14="http://schemas.microsoft.com/office/drawing/2010/main">
                      <a14:imgLayer r:embed="rId5">
                        <a14:imgEffect>
                          <a14:sharpenSoften amount="25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975756" y="0"/>
                <a:ext cx="4824967" cy="6858000"/>
              </a:xfrm>
              <a:prstGeom prst="rect">
                <a:avLst/>
              </a:prstGeom>
              <a:effectLst>
                <a:outerShdw blurRad="114300" dist="139700" algn="l" rotWithShape="0">
                  <a:prstClr val="black">
                    <a:alpha val="20000"/>
                  </a:prstClr>
                </a:outerShdw>
              </a:effectLst>
            </p:spPr>
          </p:pic>
          <p:sp>
            <p:nvSpPr>
              <p:cNvPr id="11" name="文本框 10"/>
              <p:cNvSpPr txBox="1"/>
              <p:nvPr userDrawn="1"/>
            </p:nvSpPr>
            <p:spPr>
              <a:xfrm>
                <a:off x="1266825" y="3089701"/>
                <a:ext cx="4257675" cy="830997"/>
              </a:xfrm>
              <a:prstGeom prst="rect">
                <a:avLst/>
              </a:prstGeom>
              <a:noFill/>
            </p:spPr>
            <p:txBody>
              <a:bodyPr wrap="square" rtlCol="0">
                <a:spAutoFit/>
              </a:bodyPr>
              <a:lstStyle/>
              <a:p>
                <a:pPr algn="ctr">
                  <a:spcBef>
                    <a:spcPts val="600"/>
                  </a:spcBef>
                </a:pPr>
                <a:r>
                  <a:rPr lang="en-US" altLang="zh-CN" sz="4800" b="1" dirty="0">
                    <a:solidFill>
                      <a:schemeClr val="bg1"/>
                    </a:solidFill>
                    <a:effectLst>
                      <a:outerShdw blurRad="38100" dist="38100" dir="2700000" algn="tl">
                        <a:srgbClr val="000000">
                          <a:alpha val="43137"/>
                        </a:srgbClr>
                      </a:outerShdw>
                    </a:effectLst>
                    <a:latin typeface="+mn-lt"/>
                    <a:ea typeface="+mj-ea"/>
                  </a:rPr>
                  <a:t>PART THREE</a:t>
                </a:r>
                <a:endParaRPr lang="zh-CN" altLang="en-US" sz="4800" b="1" dirty="0">
                  <a:solidFill>
                    <a:schemeClr val="bg1"/>
                  </a:solidFill>
                  <a:effectLst>
                    <a:outerShdw blurRad="38100" dist="38100" dir="2700000" algn="tl">
                      <a:srgbClr val="000000">
                        <a:alpha val="43137"/>
                      </a:srgbClr>
                    </a:outerShdw>
                  </a:effectLst>
                  <a:latin typeface="+mn-lt"/>
                  <a:ea typeface="+mj-ea"/>
                </a:endParaRPr>
              </a:p>
            </p:txBody>
          </p:sp>
          <p:pic>
            <p:nvPicPr>
              <p:cNvPr id="14" name="图片 13">
                <a:extLst>
                  <a:ext uri="{FF2B5EF4-FFF2-40B4-BE49-F238E27FC236}">
                    <a16:creationId xmlns:a16="http://schemas.microsoft.com/office/drawing/2014/main" id="{B5861CDE-5CCC-4EC9-AAE6-4DDC185E1B61}"/>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456845" y="1068380"/>
                <a:ext cx="1867505" cy="1523492"/>
              </a:xfrm>
              <a:prstGeom prst="rect">
                <a:avLst/>
              </a:prstGeom>
            </p:spPr>
          </p:pic>
        </p:grpSp>
        <p:sp>
          <p:nvSpPr>
            <p:cNvPr id="2" name="矩形 1"/>
            <p:cNvSpPr/>
            <p:nvPr userDrawn="1"/>
          </p:nvSpPr>
          <p:spPr>
            <a:xfrm>
              <a:off x="2738438" y="4081463"/>
              <a:ext cx="1204912" cy="369848"/>
            </a:xfrm>
            <a:prstGeom prst="rect">
              <a:avLst/>
            </a:prstGeom>
            <a:solidFill>
              <a:srgbClr val="B5A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205917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过渡页-2 R">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348988"/>
            <a:ext cx="12192000" cy="31023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userDrawn="1"/>
        </p:nvGrpSpPr>
        <p:grpSpPr>
          <a:xfrm>
            <a:off x="0" y="3667540"/>
            <a:ext cx="12192001" cy="682058"/>
            <a:chOff x="0" y="3667540"/>
            <a:chExt cx="12192001" cy="682058"/>
          </a:xfrm>
        </p:grpSpPr>
        <p:pic>
          <p:nvPicPr>
            <p:cNvPr id="13" name="图片 12">
              <a:extLst>
                <a:ext uri="{FF2B5EF4-FFF2-40B4-BE49-F238E27FC236}">
                  <a16:creationId xmlns:a16="http://schemas.microsoft.com/office/drawing/2014/main" id="{72C3C1CA-869D-4F70-8C72-BC72214F5E64}"/>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100000" contrast="100000"/>
                      </a14:imgEffect>
                    </a14:imgLayer>
                  </a14:imgProps>
                </a:ext>
              </a:extLst>
            </a:blip>
            <a:srcRect l="52958" t="-16667" r="1202" b="-17979"/>
            <a:stretch/>
          </p:blipFill>
          <p:spPr>
            <a:xfrm>
              <a:off x="0" y="3667540"/>
              <a:ext cx="6500256" cy="682058"/>
            </a:xfrm>
            <a:prstGeom prst="rect">
              <a:avLst/>
            </a:prstGeom>
          </p:spPr>
        </p:pic>
        <p:pic>
          <p:nvPicPr>
            <p:cNvPr id="18" name="图片 17">
              <a:extLst>
                <a:ext uri="{FF2B5EF4-FFF2-40B4-BE49-F238E27FC236}">
                  <a16:creationId xmlns:a16="http://schemas.microsoft.com/office/drawing/2014/main" id="{72C3C1CA-869D-4F70-8C72-BC72214F5E64}"/>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100000" contrast="100000"/>
                      </a14:imgEffect>
                    </a14:imgLayer>
                  </a14:imgProps>
                </a:ext>
              </a:extLst>
            </a:blip>
            <a:srcRect l="52958" t="11456" r="39636" b="-17978"/>
            <a:stretch/>
          </p:blipFill>
          <p:spPr>
            <a:xfrm>
              <a:off x="11141766" y="3809999"/>
              <a:ext cx="1050235" cy="539597"/>
            </a:xfrm>
            <a:prstGeom prst="rect">
              <a:avLst/>
            </a:prstGeom>
          </p:spPr>
        </p:pic>
      </p:grpSp>
      <p:grpSp>
        <p:nvGrpSpPr>
          <p:cNvPr id="3" name="组合 2"/>
          <p:cNvGrpSpPr/>
          <p:nvPr userDrawn="1"/>
        </p:nvGrpSpPr>
        <p:grpSpPr>
          <a:xfrm>
            <a:off x="6500256" y="0"/>
            <a:ext cx="4824967" cy="6858000"/>
            <a:chOff x="813831" y="0"/>
            <a:chExt cx="4824967" cy="6858000"/>
          </a:xfrm>
        </p:grpSpPr>
        <p:pic>
          <p:nvPicPr>
            <p:cNvPr id="10" name="图片 9"/>
            <p:cNvPicPr>
              <a:picLocks noChangeAspect="1"/>
            </p:cNvPicPr>
            <p:nvPr userDrawn="1"/>
          </p:nvPicPr>
          <p:blipFill>
            <a:blip r:embed="rId4" cstate="print">
              <a:duotone>
                <a:schemeClr val="accent3">
                  <a:shade val="45000"/>
                  <a:satMod val="135000"/>
                </a:schemeClr>
                <a:prstClr val="white"/>
              </a:duotone>
              <a:extLst>
                <a:ext uri="{BEBA8EAE-BF5A-486C-A8C5-ECC9F3942E4B}">
                  <a14:imgProps xmlns:a14="http://schemas.microsoft.com/office/drawing/2010/main">
                    <a14:imgLayer r:embed="rId5">
                      <a14:imgEffect>
                        <a14:sharpenSoften amount="25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13831" y="0"/>
              <a:ext cx="4824967" cy="6858000"/>
            </a:xfrm>
            <a:prstGeom prst="rect">
              <a:avLst/>
            </a:prstGeom>
            <a:effectLst>
              <a:outerShdw blurRad="114300" dist="139700" algn="l" rotWithShape="0">
                <a:prstClr val="black">
                  <a:alpha val="20000"/>
                </a:prstClr>
              </a:outerShdw>
            </a:effectLst>
          </p:spPr>
        </p:pic>
        <p:sp>
          <p:nvSpPr>
            <p:cNvPr id="12" name="矩形 11"/>
            <p:cNvSpPr/>
            <p:nvPr userDrawn="1"/>
          </p:nvSpPr>
          <p:spPr>
            <a:xfrm>
              <a:off x="2738438" y="4081463"/>
              <a:ext cx="1204912" cy="369848"/>
            </a:xfrm>
            <a:prstGeom prst="rect">
              <a:avLst/>
            </a:prstGeom>
            <a:solidFill>
              <a:srgbClr val="B5A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userDrawn="1"/>
        </p:nvGrpSpPr>
        <p:grpSpPr>
          <a:xfrm>
            <a:off x="6500257" y="1068380"/>
            <a:ext cx="4824968" cy="2852318"/>
            <a:chOff x="975756" y="1068380"/>
            <a:chExt cx="4824968" cy="2852318"/>
          </a:xfrm>
        </p:grpSpPr>
        <p:sp>
          <p:nvSpPr>
            <p:cNvPr id="11" name="文本框 10"/>
            <p:cNvSpPr txBox="1"/>
            <p:nvPr userDrawn="1"/>
          </p:nvSpPr>
          <p:spPr>
            <a:xfrm>
              <a:off x="975756" y="3089701"/>
              <a:ext cx="4824968" cy="830997"/>
            </a:xfrm>
            <a:prstGeom prst="rect">
              <a:avLst/>
            </a:prstGeom>
            <a:noFill/>
          </p:spPr>
          <p:txBody>
            <a:bodyPr wrap="square" rtlCol="0">
              <a:spAutoFit/>
            </a:bodyPr>
            <a:lstStyle/>
            <a:p>
              <a:pPr algn="ctr">
                <a:spcBef>
                  <a:spcPts val="600"/>
                </a:spcBef>
              </a:pPr>
              <a:r>
                <a:rPr lang="en-US" altLang="zh-CN" sz="4800" b="1" dirty="0">
                  <a:solidFill>
                    <a:schemeClr val="bg1"/>
                  </a:solidFill>
                  <a:effectLst>
                    <a:outerShdw blurRad="38100" dist="38100" dir="2700000" algn="tl">
                      <a:srgbClr val="000000">
                        <a:alpha val="43137"/>
                      </a:srgbClr>
                    </a:outerShdw>
                  </a:effectLst>
                  <a:latin typeface="+mn-lt"/>
                  <a:ea typeface="+mj-ea"/>
                </a:rPr>
                <a:t>PART THREE</a:t>
              </a:r>
              <a:endParaRPr lang="zh-CN" altLang="en-US" sz="4800" b="1" dirty="0">
                <a:solidFill>
                  <a:schemeClr val="bg1"/>
                </a:solidFill>
                <a:effectLst>
                  <a:outerShdw blurRad="38100" dist="38100" dir="2700000" algn="tl">
                    <a:srgbClr val="000000">
                      <a:alpha val="43137"/>
                    </a:srgbClr>
                  </a:outerShdw>
                </a:effectLst>
                <a:latin typeface="+mn-lt"/>
                <a:ea typeface="+mj-ea"/>
              </a:endParaRPr>
            </a:p>
          </p:txBody>
        </p:sp>
        <p:pic>
          <p:nvPicPr>
            <p:cNvPr id="14" name="图片 13">
              <a:extLst>
                <a:ext uri="{FF2B5EF4-FFF2-40B4-BE49-F238E27FC236}">
                  <a16:creationId xmlns:a16="http://schemas.microsoft.com/office/drawing/2014/main" id="{B5861CDE-5CCC-4EC9-AAE6-4DDC185E1B61}"/>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456845" y="1068380"/>
              <a:ext cx="1867505" cy="1523492"/>
            </a:xfrm>
            <a:prstGeom prst="rect">
              <a:avLst/>
            </a:prstGeom>
          </p:spPr>
        </p:pic>
      </p:grpSp>
    </p:spTree>
    <p:extLst>
      <p:ext uri="{BB962C8B-B14F-4D97-AF65-F5344CB8AC3E}">
        <p14:creationId xmlns:p14="http://schemas.microsoft.com/office/powerpoint/2010/main" val="4042187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过渡页-4 L">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348988"/>
            <a:ext cx="12192000" cy="31023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72C3C1CA-869D-4F70-8C72-BC72214F5E64}"/>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100000" contrast="100000"/>
                    </a14:imgEffect>
                  </a14:imgLayer>
                </a14:imgProps>
              </a:ext>
            </a:extLst>
          </a:blip>
          <a:srcRect l="12760" t="-18106" r="1202" b="-17978"/>
          <a:stretch/>
        </p:blipFill>
        <p:spPr>
          <a:xfrm>
            <a:off x="0" y="3660252"/>
            <a:ext cx="12200467" cy="689345"/>
          </a:xfrm>
          <a:prstGeom prst="rect">
            <a:avLst/>
          </a:prstGeom>
        </p:spPr>
      </p:pic>
      <p:grpSp>
        <p:nvGrpSpPr>
          <p:cNvPr id="17" name="组合 16"/>
          <p:cNvGrpSpPr/>
          <p:nvPr userDrawn="1"/>
        </p:nvGrpSpPr>
        <p:grpSpPr>
          <a:xfrm>
            <a:off x="821252" y="0"/>
            <a:ext cx="4824969" cy="6858000"/>
            <a:chOff x="975755" y="0"/>
            <a:chExt cx="4824969" cy="6858000"/>
          </a:xfrm>
        </p:grpSpPr>
        <p:pic>
          <p:nvPicPr>
            <p:cNvPr id="18" name="图片 17"/>
            <p:cNvPicPr>
              <a:picLocks noChangeAspect="1"/>
            </p:cNvPicPr>
            <p:nvPr userDrawn="1"/>
          </p:nvPicPr>
          <p:blipFill>
            <a:blip r:embed="rId4" cstate="print">
              <a:duotone>
                <a:schemeClr val="accent3">
                  <a:shade val="45000"/>
                  <a:satMod val="135000"/>
                </a:schemeClr>
                <a:prstClr val="white"/>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975755" y="0"/>
              <a:ext cx="4824969" cy="6858000"/>
            </a:xfrm>
            <a:prstGeom prst="rect">
              <a:avLst/>
            </a:prstGeom>
            <a:effectLst>
              <a:outerShdw blurRad="114300" dist="139700" algn="l" rotWithShape="0">
                <a:prstClr val="black">
                  <a:alpha val="20000"/>
                </a:prstClr>
              </a:outerShdw>
            </a:effectLst>
          </p:spPr>
        </p:pic>
        <p:sp>
          <p:nvSpPr>
            <p:cNvPr id="19" name="文本框 18"/>
            <p:cNvSpPr txBox="1"/>
            <p:nvPr userDrawn="1"/>
          </p:nvSpPr>
          <p:spPr>
            <a:xfrm>
              <a:off x="1295399" y="3089701"/>
              <a:ext cx="4219575" cy="830997"/>
            </a:xfrm>
            <a:prstGeom prst="rect">
              <a:avLst/>
            </a:prstGeom>
            <a:noFill/>
          </p:spPr>
          <p:txBody>
            <a:bodyPr wrap="square" rtlCol="0">
              <a:spAutoFit/>
            </a:bodyPr>
            <a:lstStyle/>
            <a:p>
              <a:pPr algn="ctr">
                <a:spcBef>
                  <a:spcPts val="600"/>
                </a:spcBef>
              </a:pPr>
              <a:r>
                <a:rPr lang="en-US" altLang="zh-CN" sz="4800" b="1" dirty="0">
                  <a:solidFill>
                    <a:schemeClr val="bg1"/>
                  </a:solidFill>
                  <a:effectLst>
                    <a:outerShdw blurRad="38100" dist="38100" dir="2700000" algn="tl">
                      <a:srgbClr val="000000">
                        <a:alpha val="43137"/>
                      </a:srgbClr>
                    </a:outerShdw>
                  </a:effectLst>
                  <a:latin typeface="+mn-lt"/>
                  <a:ea typeface="+mj-ea"/>
                </a:rPr>
                <a:t>PART FOUR</a:t>
              </a:r>
              <a:endParaRPr lang="zh-CN" altLang="en-US" sz="4800" b="1" dirty="0">
                <a:solidFill>
                  <a:schemeClr val="bg1"/>
                </a:solidFill>
                <a:effectLst>
                  <a:outerShdw blurRad="38100" dist="38100" dir="2700000" algn="tl">
                    <a:srgbClr val="000000">
                      <a:alpha val="43137"/>
                    </a:srgbClr>
                  </a:outerShdw>
                </a:effectLst>
                <a:latin typeface="+mn-lt"/>
                <a:ea typeface="+mj-ea"/>
              </a:endParaRPr>
            </a:p>
          </p:txBody>
        </p:sp>
        <p:pic>
          <p:nvPicPr>
            <p:cNvPr id="20" name="图片 19">
              <a:extLst>
                <a:ext uri="{FF2B5EF4-FFF2-40B4-BE49-F238E27FC236}">
                  <a16:creationId xmlns:a16="http://schemas.microsoft.com/office/drawing/2014/main" id="{B5861CDE-5CCC-4EC9-AAE6-4DDC185E1B61}"/>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456845" y="1068380"/>
              <a:ext cx="1867505" cy="1523492"/>
            </a:xfrm>
            <a:prstGeom prst="rect">
              <a:avLst/>
            </a:prstGeom>
          </p:spPr>
        </p:pic>
      </p:grpSp>
    </p:spTree>
    <p:extLst>
      <p:ext uri="{BB962C8B-B14F-4D97-AF65-F5344CB8AC3E}">
        <p14:creationId xmlns:p14="http://schemas.microsoft.com/office/powerpoint/2010/main" val="1191806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F4518D-F1E1-42FE-ADB3-4B6EED642878}" type="datetimeFigureOut">
              <a:rPr lang="zh-CN" altLang="en-US" smtClean="0"/>
              <a:t>2023/12/21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F756E6-AE62-4EF0-9CF6-DF3EBBB7839F}" type="slidenum">
              <a:rPr lang="zh-CN" altLang="en-US" smtClean="0"/>
              <a:t>‹#›</a:t>
            </a:fld>
            <a:endParaRPr lang="zh-CN" altLang="en-US"/>
          </a:p>
        </p:txBody>
      </p:sp>
    </p:spTree>
    <p:extLst>
      <p:ext uri="{BB962C8B-B14F-4D97-AF65-F5344CB8AC3E}">
        <p14:creationId xmlns:p14="http://schemas.microsoft.com/office/powerpoint/2010/main" val="3960387265"/>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66" r:id="rId3"/>
    <p:sldLayoutId id="2147483667" r:id="rId4"/>
    <p:sldLayoutId id="2147483670" r:id="rId5"/>
    <p:sldLayoutId id="2147483672" r:id="rId6"/>
    <p:sldLayoutId id="2147483668" r:id="rId7"/>
    <p:sldLayoutId id="2147483673" r:id="rId8"/>
    <p:sldLayoutId id="2147483671" r:id="rId9"/>
    <p:sldLayoutId id="2147483669" r:id="rId10"/>
    <p:sldLayoutId id="2147483661" r:id="rId11"/>
    <p:sldLayoutId id="2147483664" r:id="rId12"/>
    <p:sldLayoutId id="2147483674" r:id="rId13"/>
    <p:sldLayoutId id="2147483663" r:id="rId14"/>
    <p:sldLayoutId id="2147483665" r:id="rId15"/>
    <p:sldLayoutId id="2147483662"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70.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2"/>
          </p:nvPr>
        </p:nvSpPr>
        <p:spPr>
          <a:xfrm>
            <a:off x="4102835" y="4861903"/>
            <a:ext cx="3975953" cy="454025"/>
          </a:xfrm>
        </p:spPr>
        <p:txBody>
          <a:bodyPr/>
          <a:lstStyle/>
          <a:p>
            <a:r>
              <a:rPr lang="en-US" altLang="zh-CN" dirty="0"/>
              <a:t>2023/12/16</a:t>
            </a:r>
            <a:endParaRPr lang="zh-CN" altLang="en-US" dirty="0"/>
          </a:p>
        </p:txBody>
      </p:sp>
      <p:sp>
        <p:nvSpPr>
          <p:cNvPr id="5" name="文本占位符 11"/>
          <p:cNvSpPr txBox="1">
            <a:spLocks/>
          </p:cNvSpPr>
          <p:nvPr/>
        </p:nvSpPr>
        <p:spPr>
          <a:xfrm>
            <a:off x="628650" y="1098957"/>
            <a:ext cx="10982325" cy="1447800"/>
          </a:xfrm>
          <a:prstGeom prst="rect">
            <a:avLst/>
          </a:prstGeom>
        </p:spPr>
        <p:txBody>
          <a:bodyPr lIns="144000" tIns="144000" rIns="144000" bIns="144000"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6600" b="1" kern="1200">
                <a:solidFill>
                  <a:schemeClr val="bg1"/>
                </a:solidFill>
                <a:effectLst>
                  <a:outerShdw blurRad="38100" dist="38100" dir="2700000" algn="tl">
                    <a:srgbClr val="000000">
                      <a:alpha val="43137"/>
                    </a:srgbClr>
                  </a:outerShdw>
                </a:effectLst>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近视黄斑病变分割任务报告</a:t>
            </a:r>
          </a:p>
        </p:txBody>
      </p:sp>
      <p:sp>
        <p:nvSpPr>
          <p:cNvPr id="6" name="文本占位符 11"/>
          <p:cNvSpPr txBox="1">
            <a:spLocks/>
          </p:cNvSpPr>
          <p:nvPr/>
        </p:nvSpPr>
        <p:spPr>
          <a:xfrm>
            <a:off x="2382933" y="3758972"/>
            <a:ext cx="7385241" cy="771882"/>
          </a:xfrm>
          <a:prstGeom prst="rect">
            <a:avLst/>
          </a:prstGeom>
        </p:spPr>
        <p:txBody>
          <a:bodyPr lIns="144000" tIns="144000" rIns="144000" bIns="144000" anchor="ctr" anchorCtr="0">
            <a:noAutofit/>
          </a:bodyPr>
          <a:lstStyle>
            <a:lvl1pPr marL="0" indent="0" algn="ctr" defTabSz="914400" rtl="0" eaLnBrk="1" latinLnBrk="0" hangingPunct="1">
              <a:lnSpc>
                <a:spcPct val="100000"/>
              </a:lnSpc>
              <a:spcBef>
                <a:spcPts val="600"/>
              </a:spcBef>
              <a:buFont typeface="Arial" panose="020B0604020202020204" pitchFamily="34" charset="0"/>
              <a:buNone/>
              <a:defRPr sz="3600" b="1" kern="1200">
                <a:solidFill>
                  <a:schemeClr val="accent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组员：张晨阳、张颖捷、周旭东</a:t>
            </a:r>
            <a:endParaRPr lang="en-US" altLang="zh-CN" dirty="0"/>
          </a:p>
        </p:txBody>
      </p:sp>
    </p:spTree>
    <p:extLst>
      <p:ext uri="{BB962C8B-B14F-4D97-AF65-F5344CB8AC3E}">
        <p14:creationId xmlns:p14="http://schemas.microsoft.com/office/powerpoint/2010/main" val="18959406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数据预处理流程</a:t>
            </a:r>
          </a:p>
        </p:txBody>
      </p:sp>
      <p:grpSp>
        <p:nvGrpSpPr>
          <p:cNvPr id="7" name="组合 6">
            <a:extLst>
              <a:ext uri="{FF2B5EF4-FFF2-40B4-BE49-F238E27FC236}">
                <a16:creationId xmlns:a16="http://schemas.microsoft.com/office/drawing/2014/main" id="{D0F07B87-FBA4-72E9-19CA-4A1F61B38572}"/>
              </a:ext>
            </a:extLst>
          </p:cNvPr>
          <p:cNvGrpSpPr/>
          <p:nvPr/>
        </p:nvGrpSpPr>
        <p:grpSpPr>
          <a:xfrm>
            <a:off x="2531518" y="1781807"/>
            <a:ext cx="7128964" cy="4247189"/>
            <a:chOff x="3875354" y="1781807"/>
            <a:chExt cx="7128964" cy="4247189"/>
          </a:xfrm>
        </p:grpSpPr>
        <p:sp>
          <p:nvSpPr>
            <p:cNvPr id="10" name="任意多边形: 形状 4">
              <a:extLst>
                <a:ext uri="{FF2B5EF4-FFF2-40B4-BE49-F238E27FC236}">
                  <a16:creationId xmlns:a16="http://schemas.microsoft.com/office/drawing/2014/main" id="{6AEDD98A-9BAE-4260-A166-60536C3C5805}"/>
                </a:ext>
              </a:extLst>
            </p:cNvPr>
            <p:cNvSpPr/>
            <p:nvPr/>
          </p:nvSpPr>
          <p:spPr>
            <a:xfrm>
              <a:off x="3899596" y="3275521"/>
              <a:ext cx="3950830" cy="1011595"/>
            </a:xfrm>
            <a:custGeom>
              <a:avLst/>
              <a:gdLst>
                <a:gd name="connsiteX0" fmla="*/ 0 w 2900855"/>
                <a:gd name="connsiteY0" fmla="*/ 0 h 1388151"/>
                <a:gd name="connsiteX1" fmla="*/ 2206780 w 2900855"/>
                <a:gd name="connsiteY1" fmla="*/ 0 h 1388151"/>
                <a:gd name="connsiteX2" fmla="*/ 2900855 w 2900855"/>
                <a:gd name="connsiteY2" fmla="*/ 694076 h 1388151"/>
                <a:gd name="connsiteX3" fmla="*/ 2206780 w 2900855"/>
                <a:gd name="connsiteY3" fmla="*/ 1388151 h 1388151"/>
                <a:gd name="connsiteX4" fmla="*/ 0 w 2900855"/>
                <a:gd name="connsiteY4" fmla="*/ 1388151 h 1388151"/>
                <a:gd name="connsiteX5" fmla="*/ 694076 w 2900855"/>
                <a:gd name="connsiteY5" fmla="*/ 694076 h 1388151"/>
                <a:gd name="connsiteX6" fmla="*/ 0 w 2900855"/>
                <a:gd name="connsiteY6" fmla="*/ 0 h 138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0855" h="1388151">
                  <a:moveTo>
                    <a:pt x="0" y="0"/>
                  </a:moveTo>
                  <a:lnTo>
                    <a:pt x="2206780" y="0"/>
                  </a:lnTo>
                  <a:lnTo>
                    <a:pt x="2900855" y="694076"/>
                  </a:lnTo>
                  <a:lnTo>
                    <a:pt x="2206780" y="1388151"/>
                  </a:lnTo>
                  <a:lnTo>
                    <a:pt x="0" y="1388151"/>
                  </a:lnTo>
                  <a:lnTo>
                    <a:pt x="694076" y="694076"/>
                  </a:lnTo>
                  <a:lnTo>
                    <a:pt x="0" y="0"/>
                  </a:lnTo>
                  <a:close/>
                </a:path>
              </a:pathLst>
            </a:custGeom>
            <a:solidFill>
              <a:schemeClr val="accent1"/>
            </a:solidFill>
          </p:spPr>
          <p:style>
            <a:lnRef idx="2">
              <a:schemeClr val="lt1">
                <a:hueOff val="0"/>
                <a:satOff val="0"/>
                <a:lumOff val="0"/>
                <a:alphaOff val="0"/>
              </a:schemeClr>
            </a:lnRef>
            <a:fillRef idx="1">
              <a:schemeClr val="accent6">
                <a:shade val="80000"/>
                <a:hueOff val="107093"/>
                <a:satOff val="-4303"/>
                <a:lumOff val="9209"/>
                <a:alphaOff val="0"/>
              </a:schemeClr>
            </a:fillRef>
            <a:effectRef idx="0">
              <a:schemeClr val="accent6">
                <a:shade val="80000"/>
                <a:hueOff val="107093"/>
                <a:satOff val="-4303"/>
                <a:lumOff val="9209"/>
                <a:alphaOff val="0"/>
              </a:schemeClr>
            </a:effectRef>
            <a:fontRef idx="minor">
              <a:schemeClr val="lt1"/>
            </a:fontRef>
          </p:style>
          <p:txBody>
            <a:bodyPr spcFirstLastPara="0" vert="horz" wrap="square" lIns="806090" tIns="37338" rIns="731413" bIns="37338" numCol="1" spcCol="1270" anchor="ctr" anchorCtr="0">
              <a:noAutofit/>
            </a:bodyPr>
            <a:lstStyle/>
            <a:p>
              <a:pPr marL="0" lvl="0" indent="0" algn="ctr" defTabSz="1244600">
                <a:lnSpc>
                  <a:spcPct val="100000"/>
                </a:lnSpc>
                <a:spcBef>
                  <a:spcPct val="0"/>
                </a:spcBef>
                <a:spcAft>
                  <a:spcPts val="0"/>
                </a:spcAft>
                <a:buNone/>
              </a:pPr>
              <a:r>
                <a:rPr lang="zh-CN" altLang="en-US" sz="2800" b="1" kern="1200" dirty="0">
                  <a:effectLst>
                    <a:outerShdw blurRad="38100" dist="38100" dir="2700000" algn="tl">
                      <a:srgbClr val="000000">
                        <a:alpha val="43137"/>
                      </a:srgbClr>
                    </a:outerShdw>
                  </a:effectLst>
                  <a:latin typeface="+mj-ea"/>
                  <a:ea typeface="+mj-ea"/>
                </a:rPr>
                <a:t>归一化处理</a:t>
              </a:r>
            </a:p>
          </p:txBody>
        </p:sp>
        <p:sp>
          <p:nvSpPr>
            <p:cNvPr id="11" name="任意多边形: 形状 6">
              <a:extLst>
                <a:ext uri="{FF2B5EF4-FFF2-40B4-BE49-F238E27FC236}">
                  <a16:creationId xmlns:a16="http://schemas.microsoft.com/office/drawing/2014/main" id="{47839E40-E60C-4788-AE65-FF544887D3A0}"/>
                </a:ext>
              </a:extLst>
            </p:cNvPr>
            <p:cNvSpPr/>
            <p:nvPr/>
          </p:nvSpPr>
          <p:spPr>
            <a:xfrm>
              <a:off x="7257775" y="3275521"/>
              <a:ext cx="3746543" cy="1011595"/>
            </a:xfrm>
            <a:custGeom>
              <a:avLst/>
              <a:gdLst>
                <a:gd name="connsiteX0" fmla="*/ 0 w 2900855"/>
                <a:gd name="connsiteY0" fmla="*/ 0 h 1388151"/>
                <a:gd name="connsiteX1" fmla="*/ 2206780 w 2900855"/>
                <a:gd name="connsiteY1" fmla="*/ 0 h 1388151"/>
                <a:gd name="connsiteX2" fmla="*/ 2900855 w 2900855"/>
                <a:gd name="connsiteY2" fmla="*/ 694076 h 1388151"/>
                <a:gd name="connsiteX3" fmla="*/ 2206780 w 2900855"/>
                <a:gd name="connsiteY3" fmla="*/ 1388151 h 1388151"/>
                <a:gd name="connsiteX4" fmla="*/ 0 w 2900855"/>
                <a:gd name="connsiteY4" fmla="*/ 1388151 h 1388151"/>
                <a:gd name="connsiteX5" fmla="*/ 694076 w 2900855"/>
                <a:gd name="connsiteY5" fmla="*/ 694076 h 1388151"/>
                <a:gd name="connsiteX6" fmla="*/ 0 w 2900855"/>
                <a:gd name="connsiteY6" fmla="*/ 0 h 138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0855" h="1388151">
                  <a:moveTo>
                    <a:pt x="0" y="0"/>
                  </a:moveTo>
                  <a:lnTo>
                    <a:pt x="2206780" y="0"/>
                  </a:lnTo>
                  <a:lnTo>
                    <a:pt x="2900855" y="694076"/>
                  </a:lnTo>
                  <a:lnTo>
                    <a:pt x="2206780" y="1388151"/>
                  </a:lnTo>
                  <a:lnTo>
                    <a:pt x="0" y="1388151"/>
                  </a:lnTo>
                  <a:lnTo>
                    <a:pt x="694076" y="694076"/>
                  </a:lnTo>
                  <a:lnTo>
                    <a:pt x="0" y="0"/>
                  </a:lnTo>
                  <a:close/>
                </a:path>
              </a:pathLst>
            </a:custGeom>
            <a:solidFill>
              <a:schemeClr val="accent1"/>
            </a:solidFill>
          </p:spPr>
          <p:style>
            <a:lnRef idx="2">
              <a:schemeClr val="lt1">
                <a:hueOff val="0"/>
                <a:satOff val="0"/>
                <a:lumOff val="0"/>
                <a:alphaOff val="0"/>
              </a:schemeClr>
            </a:lnRef>
            <a:fillRef idx="1">
              <a:schemeClr val="accent6">
                <a:shade val="80000"/>
                <a:hueOff val="214187"/>
                <a:satOff val="-8606"/>
                <a:lumOff val="18419"/>
                <a:alphaOff val="0"/>
              </a:schemeClr>
            </a:fillRef>
            <a:effectRef idx="0">
              <a:schemeClr val="accent6">
                <a:shade val="80000"/>
                <a:hueOff val="214187"/>
                <a:satOff val="-8606"/>
                <a:lumOff val="18419"/>
                <a:alphaOff val="0"/>
              </a:schemeClr>
            </a:effectRef>
            <a:fontRef idx="minor">
              <a:schemeClr val="lt1"/>
            </a:fontRef>
          </p:style>
          <p:txBody>
            <a:bodyPr spcFirstLastPara="0" vert="horz" wrap="square" lIns="806090" tIns="37338" rIns="731413" bIns="37338" numCol="1" spcCol="1270" anchor="ctr" anchorCtr="0">
              <a:noAutofit/>
            </a:bodyPr>
            <a:lstStyle/>
            <a:p>
              <a:pPr marL="0" lvl="0" indent="0" algn="ctr" defTabSz="1244600">
                <a:lnSpc>
                  <a:spcPct val="100000"/>
                </a:lnSpc>
                <a:spcBef>
                  <a:spcPct val="0"/>
                </a:spcBef>
                <a:spcAft>
                  <a:spcPts val="0"/>
                </a:spcAft>
                <a:buNone/>
              </a:pPr>
              <a:r>
                <a:rPr lang="zh-CN" altLang="en-US" sz="2800" b="1" kern="1200" dirty="0">
                  <a:effectLst>
                    <a:outerShdw blurRad="38100" dist="38100" dir="2700000" algn="tl">
                      <a:srgbClr val="000000">
                        <a:alpha val="43137"/>
                      </a:srgbClr>
                    </a:outerShdw>
                  </a:effectLst>
                  <a:latin typeface="+mj-ea"/>
                  <a:ea typeface="+mj-ea"/>
                </a:rPr>
                <a:t>数据增强</a:t>
              </a:r>
              <a:endParaRPr lang="en-US" altLang="zh-CN" sz="2800" b="1" kern="1200" dirty="0">
                <a:effectLst>
                  <a:outerShdw blurRad="38100" dist="38100" dir="2700000" algn="tl">
                    <a:srgbClr val="000000">
                      <a:alpha val="43137"/>
                    </a:srgbClr>
                  </a:outerShdw>
                </a:effectLst>
                <a:latin typeface="+mj-ea"/>
                <a:ea typeface="+mj-ea"/>
              </a:endParaRPr>
            </a:p>
          </p:txBody>
        </p:sp>
        <p:grpSp>
          <p:nvGrpSpPr>
            <p:cNvPr id="28" name="组合 27"/>
            <p:cNvGrpSpPr/>
            <p:nvPr/>
          </p:nvGrpSpPr>
          <p:grpSpPr>
            <a:xfrm>
              <a:off x="8571494" y="1781807"/>
              <a:ext cx="1119104" cy="1119104"/>
              <a:chOff x="6778325" y="1428516"/>
              <a:chExt cx="1119104" cy="1119104"/>
            </a:xfrm>
          </p:grpSpPr>
          <p:sp>
            <p:nvSpPr>
              <p:cNvPr id="17" name="椭圆 16">
                <a:extLst>
                  <a:ext uri="{FF2B5EF4-FFF2-40B4-BE49-F238E27FC236}">
                    <a16:creationId xmlns:a16="http://schemas.microsoft.com/office/drawing/2014/main" id="{7719BD98-2FB3-4175-A760-23C00AE5DD5B}"/>
                  </a:ext>
                </a:extLst>
              </p:cNvPr>
              <p:cNvSpPr/>
              <p:nvPr/>
            </p:nvSpPr>
            <p:spPr>
              <a:xfrm>
                <a:off x="6778325" y="1428516"/>
                <a:ext cx="1119104" cy="11191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pic>
            <p:nvPicPr>
              <p:cNvPr id="19" name="图片 18">
                <a:extLst>
                  <a:ext uri="{FF2B5EF4-FFF2-40B4-BE49-F238E27FC236}">
                    <a16:creationId xmlns:a16="http://schemas.microsoft.com/office/drawing/2014/main" id="{74020383-D8A3-4B0B-83AA-901455DA53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64540" y="1624441"/>
                <a:ext cx="746674" cy="746673"/>
              </a:xfrm>
              <a:prstGeom prst="rect">
                <a:avLst/>
              </a:prstGeom>
            </p:spPr>
          </p:pic>
        </p:grpSp>
        <p:grpSp>
          <p:nvGrpSpPr>
            <p:cNvPr id="27" name="组合 26"/>
            <p:cNvGrpSpPr/>
            <p:nvPr/>
          </p:nvGrpSpPr>
          <p:grpSpPr>
            <a:xfrm>
              <a:off x="5283723" y="1781807"/>
              <a:ext cx="1182576" cy="1119104"/>
              <a:chOff x="4099951" y="1428516"/>
              <a:chExt cx="1182576" cy="1119104"/>
            </a:xfrm>
          </p:grpSpPr>
          <p:sp>
            <p:nvSpPr>
              <p:cNvPr id="16" name="椭圆 15">
                <a:extLst>
                  <a:ext uri="{FF2B5EF4-FFF2-40B4-BE49-F238E27FC236}">
                    <a16:creationId xmlns:a16="http://schemas.microsoft.com/office/drawing/2014/main" id="{18ADCF07-D578-4F32-84CA-A3693FC7AEA3}"/>
                  </a:ext>
                </a:extLst>
              </p:cNvPr>
              <p:cNvSpPr/>
              <p:nvPr/>
            </p:nvSpPr>
            <p:spPr>
              <a:xfrm>
                <a:off x="4099951" y="1428516"/>
                <a:ext cx="1119104" cy="11191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pic>
            <p:nvPicPr>
              <p:cNvPr id="20" name="图片 19">
                <a:extLst>
                  <a:ext uri="{FF2B5EF4-FFF2-40B4-BE49-F238E27FC236}">
                    <a16:creationId xmlns:a16="http://schemas.microsoft.com/office/drawing/2014/main" id="{7DF99631-6022-4661-8843-9A2C9D2A92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3423" y="1696252"/>
                <a:ext cx="1119104" cy="595268"/>
              </a:xfrm>
              <a:prstGeom prst="rect">
                <a:avLst/>
              </a:prstGeom>
            </p:spPr>
          </p:pic>
        </p:grpSp>
        <p:sp>
          <p:nvSpPr>
            <p:cNvPr id="23" name="文本框 38">
              <a:extLst>
                <a:ext uri="{FF2B5EF4-FFF2-40B4-BE49-F238E27FC236}">
                  <a16:creationId xmlns:a16="http://schemas.microsoft.com/office/drawing/2014/main" id="{6A77DD89-6C3A-4B29-B722-6119898C019B}"/>
                </a:ext>
              </a:extLst>
            </p:cNvPr>
            <p:cNvSpPr txBox="1"/>
            <p:nvPr/>
          </p:nvSpPr>
          <p:spPr>
            <a:xfrm>
              <a:off x="4785022" y="4705557"/>
              <a:ext cx="2131494" cy="1015663"/>
            </a:xfrm>
            <a:prstGeom prst="rect">
              <a:avLst/>
            </a:prstGeom>
            <a:noFill/>
          </p:spPr>
          <p:txBody>
            <a:bodyPr wrap="square" rtlCol="0">
              <a:spAutoFit/>
            </a:bodyPr>
            <a:lstStyle/>
            <a:p>
              <a:pPr algn="ctr">
                <a:spcBef>
                  <a:spcPct val="0"/>
                </a:spcBef>
                <a:spcAft>
                  <a:spcPts val="600"/>
                </a:spcAft>
              </a:pPr>
              <a:r>
                <a:rPr lang="zh-CN" altLang="en-US" sz="2000" dirty="0">
                  <a:solidFill>
                    <a:schemeClr val="tx1">
                      <a:lumMod val="75000"/>
                      <a:lumOff val="25000"/>
                    </a:schemeClr>
                  </a:solidFill>
                  <a:latin typeface="+mj-ea"/>
                  <a:ea typeface="+mj-ea"/>
                  <a:cs typeface="+mn-ea"/>
                  <a:sym typeface="+mn-lt"/>
                </a:rPr>
                <a:t>将遮罩文件由</a:t>
              </a:r>
              <a:r>
                <a:rPr lang="en-US" altLang="zh-CN" sz="2000" dirty="0">
                  <a:solidFill>
                    <a:schemeClr val="tx1">
                      <a:lumMod val="75000"/>
                      <a:lumOff val="25000"/>
                    </a:schemeClr>
                  </a:solidFill>
                  <a:latin typeface="+mj-ea"/>
                  <a:ea typeface="+mj-ea"/>
                  <a:cs typeface="+mn-ea"/>
                  <a:sym typeface="+mn-lt"/>
                </a:rPr>
                <a:t>[0,255]</a:t>
              </a:r>
              <a:r>
                <a:rPr lang="zh-CN" altLang="en-US" sz="2000" dirty="0">
                  <a:solidFill>
                    <a:schemeClr val="tx1">
                      <a:lumMod val="75000"/>
                      <a:lumOff val="25000"/>
                    </a:schemeClr>
                  </a:solidFill>
                  <a:latin typeface="+mj-ea"/>
                  <a:ea typeface="+mj-ea"/>
                  <a:cs typeface="+mn-ea"/>
                  <a:sym typeface="+mn-lt"/>
                </a:rPr>
                <a:t>归一化为</a:t>
              </a:r>
              <a:r>
                <a:rPr lang="en-US" altLang="zh-CN" sz="2000" dirty="0">
                  <a:solidFill>
                    <a:schemeClr val="tx1">
                      <a:lumMod val="75000"/>
                      <a:lumOff val="25000"/>
                    </a:schemeClr>
                  </a:solidFill>
                  <a:latin typeface="+mj-ea"/>
                  <a:ea typeface="+mj-ea"/>
                  <a:cs typeface="+mn-ea"/>
                  <a:sym typeface="+mn-lt"/>
                </a:rPr>
                <a:t>[0,1]</a:t>
              </a:r>
              <a:endParaRPr lang="zh-CN" altLang="en-US" sz="2000" dirty="0">
                <a:solidFill>
                  <a:schemeClr val="tx1">
                    <a:lumMod val="75000"/>
                    <a:lumOff val="25000"/>
                  </a:schemeClr>
                </a:solidFill>
                <a:latin typeface="+mj-ea"/>
                <a:ea typeface="+mj-ea"/>
                <a:cs typeface="+mn-ea"/>
                <a:sym typeface="+mn-lt"/>
              </a:endParaRPr>
            </a:p>
          </p:txBody>
        </p:sp>
        <p:sp>
          <p:nvSpPr>
            <p:cNvPr id="24" name="文本框 38">
              <a:extLst>
                <a:ext uri="{FF2B5EF4-FFF2-40B4-BE49-F238E27FC236}">
                  <a16:creationId xmlns:a16="http://schemas.microsoft.com/office/drawing/2014/main" id="{D701B88D-97EC-4854-8448-EF4ED79745F2}"/>
                </a:ext>
              </a:extLst>
            </p:cNvPr>
            <p:cNvSpPr txBox="1"/>
            <p:nvPr/>
          </p:nvSpPr>
          <p:spPr>
            <a:xfrm>
              <a:off x="7860176" y="4705557"/>
              <a:ext cx="2541741" cy="1323439"/>
            </a:xfrm>
            <a:prstGeom prst="rect">
              <a:avLst/>
            </a:prstGeom>
            <a:noFill/>
          </p:spPr>
          <p:txBody>
            <a:bodyPr wrap="square" rtlCol="0">
              <a:spAutoFit/>
            </a:bodyPr>
            <a:lstStyle/>
            <a:p>
              <a:pPr algn="ctr">
                <a:spcBef>
                  <a:spcPct val="0"/>
                </a:spcBef>
                <a:spcAft>
                  <a:spcPts val="600"/>
                </a:spcAft>
              </a:pPr>
              <a:r>
                <a:rPr lang="zh-CN" altLang="en-US" sz="2000" dirty="0">
                  <a:solidFill>
                    <a:schemeClr val="tx1">
                      <a:lumMod val="75000"/>
                      <a:lumOff val="25000"/>
                    </a:schemeClr>
                  </a:solidFill>
                  <a:latin typeface="+mj-ea"/>
                  <a:ea typeface="+mj-ea"/>
                  <a:cs typeface="+mn-ea"/>
                  <a:sym typeface="+mn-lt"/>
                </a:rPr>
                <a:t>通过缩放、扭转、翻转、高斯模糊、旋转、色域变换等方式进行数据增强</a:t>
              </a:r>
            </a:p>
          </p:txBody>
        </p:sp>
        <p:sp>
          <p:nvSpPr>
            <p:cNvPr id="2" name="任意多边形: 形状 4">
              <a:extLst>
                <a:ext uri="{FF2B5EF4-FFF2-40B4-BE49-F238E27FC236}">
                  <a16:creationId xmlns:a16="http://schemas.microsoft.com/office/drawing/2014/main" id="{C2D6ABB8-3067-B41E-478C-CDF1D6F74A0D}"/>
                </a:ext>
              </a:extLst>
            </p:cNvPr>
            <p:cNvSpPr/>
            <p:nvPr/>
          </p:nvSpPr>
          <p:spPr>
            <a:xfrm>
              <a:off x="3875354" y="3275521"/>
              <a:ext cx="3950830" cy="1011595"/>
            </a:xfrm>
            <a:custGeom>
              <a:avLst/>
              <a:gdLst>
                <a:gd name="connsiteX0" fmla="*/ 0 w 2900855"/>
                <a:gd name="connsiteY0" fmla="*/ 0 h 1388151"/>
                <a:gd name="connsiteX1" fmla="*/ 2206780 w 2900855"/>
                <a:gd name="connsiteY1" fmla="*/ 0 h 1388151"/>
                <a:gd name="connsiteX2" fmla="*/ 2900855 w 2900855"/>
                <a:gd name="connsiteY2" fmla="*/ 694076 h 1388151"/>
                <a:gd name="connsiteX3" fmla="*/ 2206780 w 2900855"/>
                <a:gd name="connsiteY3" fmla="*/ 1388151 h 1388151"/>
                <a:gd name="connsiteX4" fmla="*/ 0 w 2900855"/>
                <a:gd name="connsiteY4" fmla="*/ 1388151 h 1388151"/>
                <a:gd name="connsiteX5" fmla="*/ 694076 w 2900855"/>
                <a:gd name="connsiteY5" fmla="*/ 694076 h 1388151"/>
                <a:gd name="connsiteX6" fmla="*/ 0 w 2900855"/>
                <a:gd name="connsiteY6" fmla="*/ 0 h 138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0855" h="1388151">
                  <a:moveTo>
                    <a:pt x="0" y="0"/>
                  </a:moveTo>
                  <a:lnTo>
                    <a:pt x="2206780" y="0"/>
                  </a:lnTo>
                  <a:lnTo>
                    <a:pt x="2900855" y="694076"/>
                  </a:lnTo>
                  <a:lnTo>
                    <a:pt x="2206780" y="1388151"/>
                  </a:lnTo>
                  <a:lnTo>
                    <a:pt x="0" y="1388151"/>
                  </a:lnTo>
                  <a:lnTo>
                    <a:pt x="694076" y="694076"/>
                  </a:lnTo>
                  <a:lnTo>
                    <a:pt x="0" y="0"/>
                  </a:lnTo>
                  <a:close/>
                </a:path>
              </a:pathLst>
            </a:custGeom>
            <a:solidFill>
              <a:schemeClr val="accent1"/>
            </a:solidFill>
          </p:spPr>
          <p:style>
            <a:lnRef idx="2">
              <a:schemeClr val="lt1">
                <a:hueOff val="0"/>
                <a:satOff val="0"/>
                <a:lumOff val="0"/>
                <a:alphaOff val="0"/>
              </a:schemeClr>
            </a:lnRef>
            <a:fillRef idx="1">
              <a:schemeClr val="accent6">
                <a:shade val="80000"/>
                <a:hueOff val="107093"/>
                <a:satOff val="-4303"/>
                <a:lumOff val="9209"/>
                <a:alphaOff val="0"/>
              </a:schemeClr>
            </a:fillRef>
            <a:effectRef idx="0">
              <a:schemeClr val="accent6">
                <a:shade val="80000"/>
                <a:hueOff val="107093"/>
                <a:satOff val="-4303"/>
                <a:lumOff val="9209"/>
                <a:alphaOff val="0"/>
              </a:schemeClr>
            </a:effectRef>
            <a:fontRef idx="minor">
              <a:schemeClr val="lt1"/>
            </a:fontRef>
          </p:style>
          <p:txBody>
            <a:bodyPr spcFirstLastPara="0" vert="horz" wrap="square" lIns="806090" tIns="37338" rIns="731413" bIns="37338" numCol="1" spcCol="1270" anchor="ctr" anchorCtr="0">
              <a:noAutofit/>
            </a:bodyPr>
            <a:lstStyle/>
            <a:p>
              <a:pPr marL="0" lvl="0" indent="0" algn="ctr" defTabSz="1244600">
                <a:lnSpc>
                  <a:spcPct val="100000"/>
                </a:lnSpc>
                <a:spcBef>
                  <a:spcPct val="0"/>
                </a:spcBef>
                <a:spcAft>
                  <a:spcPts val="0"/>
                </a:spcAft>
                <a:buNone/>
              </a:pPr>
              <a:r>
                <a:rPr lang="zh-CN" altLang="en-US" sz="2800" b="1" kern="1200" dirty="0">
                  <a:effectLst>
                    <a:outerShdw blurRad="38100" dist="38100" dir="2700000" algn="tl">
                      <a:srgbClr val="000000">
                        <a:alpha val="43137"/>
                      </a:srgbClr>
                    </a:outerShdw>
                  </a:effectLst>
                  <a:latin typeface="+mj-ea"/>
                  <a:ea typeface="+mj-ea"/>
                </a:rPr>
                <a:t>归一化处理</a:t>
              </a:r>
            </a:p>
          </p:txBody>
        </p:sp>
        <p:grpSp>
          <p:nvGrpSpPr>
            <p:cNvPr id="4" name="组合 3">
              <a:extLst>
                <a:ext uri="{FF2B5EF4-FFF2-40B4-BE49-F238E27FC236}">
                  <a16:creationId xmlns:a16="http://schemas.microsoft.com/office/drawing/2014/main" id="{55A5B640-6133-4561-C915-2024B91FD261}"/>
                </a:ext>
              </a:extLst>
            </p:cNvPr>
            <p:cNvGrpSpPr/>
            <p:nvPr/>
          </p:nvGrpSpPr>
          <p:grpSpPr>
            <a:xfrm>
              <a:off x="5259481" y="1781807"/>
              <a:ext cx="1182576" cy="1119104"/>
              <a:chOff x="4099951" y="1428516"/>
              <a:chExt cx="1182576" cy="1119104"/>
            </a:xfrm>
          </p:grpSpPr>
          <p:sp>
            <p:nvSpPr>
              <p:cNvPr id="5" name="椭圆 4">
                <a:extLst>
                  <a:ext uri="{FF2B5EF4-FFF2-40B4-BE49-F238E27FC236}">
                    <a16:creationId xmlns:a16="http://schemas.microsoft.com/office/drawing/2014/main" id="{FD9A6875-6262-4A5B-E3D2-20DF176D8DBC}"/>
                  </a:ext>
                </a:extLst>
              </p:cNvPr>
              <p:cNvSpPr/>
              <p:nvPr/>
            </p:nvSpPr>
            <p:spPr>
              <a:xfrm>
                <a:off x="4099951" y="1428516"/>
                <a:ext cx="1119104" cy="11191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pic>
            <p:nvPicPr>
              <p:cNvPr id="6" name="图片 5">
                <a:extLst>
                  <a:ext uri="{FF2B5EF4-FFF2-40B4-BE49-F238E27FC236}">
                    <a16:creationId xmlns:a16="http://schemas.microsoft.com/office/drawing/2014/main" id="{0251757F-4AC7-A7CA-4F3D-12F069E429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3423" y="1696252"/>
                <a:ext cx="1119104" cy="595268"/>
              </a:xfrm>
              <a:prstGeom prst="rect">
                <a:avLst/>
              </a:prstGeom>
            </p:spPr>
          </p:pic>
        </p:grpSp>
      </p:grpSp>
    </p:spTree>
    <p:extLst>
      <p:ext uri="{BB962C8B-B14F-4D97-AF65-F5344CB8AC3E}">
        <p14:creationId xmlns:p14="http://schemas.microsoft.com/office/powerpoint/2010/main" val="159184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1"/>
          <p:cNvSpPr txBox="1">
            <a:spLocks/>
          </p:cNvSpPr>
          <p:nvPr/>
        </p:nvSpPr>
        <p:spPr>
          <a:xfrm>
            <a:off x="457200" y="1908279"/>
            <a:ext cx="5467350" cy="1638300"/>
          </a:xfrm>
          <a:prstGeom prst="rect">
            <a:avLst/>
          </a:prstGeom>
        </p:spPr>
        <p:txBody>
          <a:bodyPr vert="horz" lIns="144000" tIns="144000" rIns="144000" bIns="144000" rtlCol="0" anchor="ctr" anchorCtr="0">
            <a:normAutofit fontScale="92500"/>
          </a:bodyPr>
          <a:lstStyle>
            <a:lvl1pPr marL="0" indent="0" algn="ctr" defTabSz="914400" rtl="0" eaLnBrk="1" latinLnBrk="0" hangingPunct="1">
              <a:lnSpc>
                <a:spcPct val="100000"/>
              </a:lnSpc>
              <a:spcBef>
                <a:spcPts val="1000"/>
              </a:spcBef>
              <a:buFont typeface="Arial" panose="020B0604020202020204" pitchFamily="34" charset="0"/>
              <a:buNone/>
              <a:defRPr sz="6000" b="1" kern="1200">
                <a:solidFill>
                  <a:schemeClr val="bg1"/>
                </a:solidFill>
                <a:effectLst>
                  <a:outerShdw blurRad="38100" dist="38100" dir="2700000" algn="tl">
                    <a:srgbClr val="000000">
                      <a:alpha val="43137"/>
                    </a:srgbClr>
                  </a:outerShdw>
                </a:effectLst>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参数设置与调整</a:t>
            </a:r>
          </a:p>
        </p:txBody>
      </p:sp>
    </p:spTree>
    <p:extLst>
      <p:ext uri="{BB962C8B-B14F-4D97-AF65-F5344CB8AC3E}">
        <p14:creationId xmlns:p14="http://schemas.microsoft.com/office/powerpoint/2010/main" val="1493283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参数设置一览</a:t>
            </a:r>
          </a:p>
        </p:txBody>
      </p:sp>
      <p:graphicFrame>
        <p:nvGraphicFramePr>
          <p:cNvPr id="12" name="表格 11"/>
          <p:cNvGraphicFramePr>
            <a:graphicFrameLocks noGrp="1"/>
          </p:cNvGraphicFramePr>
          <p:nvPr>
            <p:extLst>
              <p:ext uri="{D42A27DB-BD31-4B8C-83A1-F6EECF244321}">
                <p14:modId xmlns:p14="http://schemas.microsoft.com/office/powerpoint/2010/main" val="150181589"/>
              </p:ext>
            </p:extLst>
          </p:nvPr>
        </p:nvGraphicFramePr>
        <p:xfrm>
          <a:off x="2563751" y="2093656"/>
          <a:ext cx="7064499" cy="2743204"/>
        </p:xfrm>
        <a:graphic>
          <a:graphicData uri="http://schemas.openxmlformats.org/drawingml/2006/table">
            <a:tbl>
              <a:tblPr firstRow="1" bandRow="1">
                <a:tableStyleId>{BC89EF96-8CEA-46FF-86C4-4CE0E7609802}</a:tableStyleId>
              </a:tblPr>
              <a:tblGrid>
                <a:gridCol w="1448131">
                  <a:extLst>
                    <a:ext uri="{9D8B030D-6E8A-4147-A177-3AD203B41FA5}">
                      <a16:colId xmlns:a16="http://schemas.microsoft.com/office/drawing/2014/main" val="104970801"/>
                    </a:ext>
                  </a:extLst>
                </a:gridCol>
                <a:gridCol w="1448131">
                  <a:extLst>
                    <a:ext uri="{9D8B030D-6E8A-4147-A177-3AD203B41FA5}">
                      <a16:colId xmlns:a16="http://schemas.microsoft.com/office/drawing/2014/main" val="936325623"/>
                    </a:ext>
                  </a:extLst>
                </a:gridCol>
                <a:gridCol w="1448131">
                  <a:extLst>
                    <a:ext uri="{9D8B030D-6E8A-4147-A177-3AD203B41FA5}">
                      <a16:colId xmlns:a16="http://schemas.microsoft.com/office/drawing/2014/main" val="1216478457"/>
                    </a:ext>
                  </a:extLst>
                </a:gridCol>
                <a:gridCol w="1436634">
                  <a:extLst>
                    <a:ext uri="{9D8B030D-6E8A-4147-A177-3AD203B41FA5}">
                      <a16:colId xmlns:a16="http://schemas.microsoft.com/office/drawing/2014/main" val="2002945581"/>
                    </a:ext>
                  </a:extLst>
                </a:gridCol>
                <a:gridCol w="1283472">
                  <a:extLst>
                    <a:ext uri="{9D8B030D-6E8A-4147-A177-3AD203B41FA5}">
                      <a16:colId xmlns:a16="http://schemas.microsoft.com/office/drawing/2014/main" val="2536777875"/>
                    </a:ext>
                  </a:extLst>
                </a:gridCol>
              </a:tblGrid>
              <a:tr h="685801">
                <a:tc>
                  <a:txBody>
                    <a:bodyPr/>
                    <a:lstStyle/>
                    <a:p>
                      <a:pPr algn="ctr" hangingPunct="1">
                        <a:lnSpc>
                          <a:spcPts val="1315"/>
                        </a:lnSpc>
                      </a:pPr>
                      <a:r>
                        <a:rPr lang="en-US" sz="1400" b="1" kern="0" dirty="0">
                          <a:solidFill>
                            <a:srgbClr val="000000"/>
                          </a:solidFill>
                          <a:effectLst/>
                          <a:latin typeface="Times New Roman" panose="02020603050405020304" pitchFamily="18" charset="0"/>
                          <a:ea typeface="宋体" panose="02010600030101010101" pitchFamily="2" charset="-122"/>
                        </a:rPr>
                        <a:t>Model</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hangingPunct="1">
                        <a:lnSpc>
                          <a:spcPts val="1315"/>
                        </a:lnSpc>
                      </a:pPr>
                      <a:r>
                        <a:rPr lang="en-US" sz="1400" b="1" kern="0">
                          <a:solidFill>
                            <a:srgbClr val="000000"/>
                          </a:solidFill>
                          <a:effectLst/>
                          <a:latin typeface="Times New Roman" panose="02020603050405020304" pitchFamily="18" charset="0"/>
                          <a:ea typeface="宋体" panose="02010600030101010101" pitchFamily="2" charset="-122"/>
                        </a:rPr>
                        <a:t>Backbone</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hangingPunct="1">
                        <a:lnSpc>
                          <a:spcPts val="1315"/>
                        </a:lnSpc>
                      </a:pPr>
                      <a:r>
                        <a:rPr lang="en-US" sz="1400" b="1" kern="0">
                          <a:solidFill>
                            <a:srgbClr val="000000"/>
                          </a:solidFill>
                          <a:effectLst/>
                          <a:latin typeface="Times New Roman" panose="02020603050405020304" pitchFamily="18" charset="0"/>
                          <a:ea typeface="宋体" panose="02010600030101010101" pitchFamily="2" charset="-122"/>
                        </a:rPr>
                        <a:t>Input shape</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hangingPunct="1">
                        <a:lnSpc>
                          <a:spcPts val="1315"/>
                        </a:lnSpc>
                      </a:pPr>
                      <a:r>
                        <a:rPr lang="en-US" sz="1400" b="1" kern="0">
                          <a:solidFill>
                            <a:srgbClr val="000000"/>
                          </a:solidFill>
                          <a:effectLst/>
                          <a:latin typeface="Times New Roman" panose="02020603050405020304" pitchFamily="18" charset="0"/>
                          <a:ea typeface="宋体" panose="02010600030101010101" pitchFamily="2" charset="-122"/>
                        </a:rPr>
                        <a:t>Loss Function</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hangingPunct="1">
                        <a:lnSpc>
                          <a:spcPts val="1315"/>
                        </a:lnSpc>
                      </a:pPr>
                      <a:r>
                        <a:rPr lang="en-US" sz="1400" b="1" kern="0">
                          <a:solidFill>
                            <a:srgbClr val="000000"/>
                          </a:solidFill>
                          <a:effectLst/>
                          <a:latin typeface="Times New Roman" panose="02020603050405020304" pitchFamily="18" charset="0"/>
                          <a:ea typeface="宋体" panose="02010600030101010101" pitchFamily="2" charset="-122"/>
                        </a:rPr>
                        <a:t>Epoch</a:t>
                      </a:r>
                      <a:endParaRPr lang="zh-CN" sz="1400" kern="100">
                        <a:effectLst/>
                        <a:latin typeface="Times New Roman" panose="02020603050405020304" pitchFamily="18" charset="0"/>
                        <a:ea typeface="宋体" panose="02010600030101010101" pitchFamily="2" charset="-122"/>
                      </a:endParaRPr>
                    </a:p>
                  </a:txBody>
                  <a:tcPr marL="0" marR="0" marT="0" marB="0" anchor="ctr"/>
                </a:tc>
                <a:extLst>
                  <a:ext uri="{0D108BD9-81ED-4DB2-BD59-A6C34878D82A}">
                    <a16:rowId xmlns:a16="http://schemas.microsoft.com/office/drawing/2014/main" val="2173596768"/>
                  </a:ext>
                </a:extLst>
              </a:tr>
              <a:tr h="685801">
                <a:tc>
                  <a:txBody>
                    <a:bodyPr/>
                    <a:lstStyle/>
                    <a:p>
                      <a:pPr algn="ctr" hangingPunct="1">
                        <a:lnSpc>
                          <a:spcPts val="1315"/>
                        </a:lnSpc>
                      </a:pPr>
                      <a:r>
                        <a:rPr lang="en-US" sz="1400" kern="0" dirty="0">
                          <a:solidFill>
                            <a:srgbClr val="000000"/>
                          </a:solidFill>
                          <a:effectLst/>
                          <a:latin typeface="Times New Roman" panose="02020603050405020304" pitchFamily="18" charset="0"/>
                          <a:ea typeface="宋体" panose="02010600030101010101" pitchFamily="2" charset="-122"/>
                        </a:rPr>
                        <a:t>Deeplabv3+</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hangingPunct="1">
                        <a:lnSpc>
                          <a:spcPts val="1315"/>
                        </a:lnSpc>
                      </a:pPr>
                      <a:r>
                        <a:rPr lang="en-US" sz="1400" kern="0" dirty="0" err="1">
                          <a:solidFill>
                            <a:srgbClr val="000000"/>
                          </a:solidFill>
                          <a:effectLst/>
                          <a:latin typeface="Times New Roman" panose="02020603050405020304" pitchFamily="18" charset="0"/>
                          <a:ea typeface="宋体" panose="02010600030101010101" pitchFamily="2" charset="-122"/>
                        </a:rPr>
                        <a:t>Mobilenet</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hangingPunct="1">
                        <a:lnSpc>
                          <a:spcPts val="1315"/>
                        </a:lnSpc>
                      </a:pPr>
                      <a:r>
                        <a:rPr lang="en-US" sz="1400" kern="0">
                          <a:solidFill>
                            <a:srgbClr val="000000"/>
                          </a:solidFill>
                          <a:effectLst/>
                          <a:latin typeface="Times New Roman" panose="02020603050405020304" pitchFamily="18" charset="0"/>
                          <a:ea typeface="宋体" panose="02010600030101010101" pitchFamily="2" charset="-122"/>
                        </a:rPr>
                        <a:t>[800, 800]</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hangingPunct="1">
                        <a:lnSpc>
                          <a:spcPts val="1315"/>
                        </a:lnSpc>
                      </a:pPr>
                      <a:r>
                        <a:rPr lang="en-US" sz="1400" kern="0" dirty="0">
                          <a:solidFill>
                            <a:srgbClr val="000000"/>
                          </a:solidFill>
                          <a:effectLst/>
                          <a:latin typeface="Times New Roman" panose="02020603050405020304" pitchFamily="18" charset="0"/>
                          <a:ea typeface="宋体" panose="02010600030101010101" pitchFamily="2" charset="-122"/>
                        </a:rPr>
                        <a:t>Dice</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hangingPunct="1">
                        <a:lnSpc>
                          <a:spcPts val="1315"/>
                        </a:lnSpc>
                      </a:pPr>
                      <a:r>
                        <a:rPr lang="en-US" sz="1400" kern="0">
                          <a:solidFill>
                            <a:srgbClr val="000000"/>
                          </a:solidFill>
                          <a:effectLst/>
                          <a:latin typeface="Times New Roman" panose="02020603050405020304" pitchFamily="18" charset="0"/>
                          <a:ea typeface="宋体" panose="02010600030101010101" pitchFamily="2" charset="-122"/>
                        </a:rPr>
                        <a:t>300</a:t>
                      </a:r>
                      <a:endParaRPr lang="zh-CN" sz="1400" kern="100">
                        <a:effectLst/>
                        <a:latin typeface="Times New Roman" panose="02020603050405020304" pitchFamily="18" charset="0"/>
                        <a:ea typeface="宋体" panose="02010600030101010101" pitchFamily="2" charset="-122"/>
                      </a:endParaRPr>
                    </a:p>
                  </a:txBody>
                  <a:tcPr marL="0" marR="0" marT="0" marB="0" anchor="ctr"/>
                </a:tc>
                <a:extLst>
                  <a:ext uri="{0D108BD9-81ED-4DB2-BD59-A6C34878D82A}">
                    <a16:rowId xmlns:a16="http://schemas.microsoft.com/office/drawing/2014/main" val="2373434106"/>
                  </a:ext>
                </a:extLst>
              </a:tr>
              <a:tr h="685801">
                <a:tc>
                  <a:txBody>
                    <a:bodyPr/>
                    <a:lstStyle/>
                    <a:p>
                      <a:pPr algn="ctr" hangingPunct="1">
                        <a:lnSpc>
                          <a:spcPts val="1315"/>
                        </a:lnSpc>
                      </a:pPr>
                      <a:r>
                        <a:rPr lang="en-US" sz="1400" b="1" kern="0">
                          <a:solidFill>
                            <a:srgbClr val="000000"/>
                          </a:solidFill>
                          <a:effectLst/>
                          <a:latin typeface="Times New Roman" panose="02020603050405020304" pitchFamily="18" charset="0"/>
                          <a:ea typeface="宋体" panose="02010600030101010101" pitchFamily="2" charset="-122"/>
                        </a:rPr>
                        <a:t>Batch size</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hangingPunct="1">
                        <a:lnSpc>
                          <a:spcPts val="1315"/>
                        </a:lnSpc>
                      </a:pPr>
                      <a:r>
                        <a:rPr lang="en-US" sz="1400" b="1" kern="0">
                          <a:solidFill>
                            <a:srgbClr val="000000"/>
                          </a:solidFill>
                          <a:effectLst/>
                          <a:latin typeface="Times New Roman" panose="02020603050405020304" pitchFamily="18" charset="0"/>
                          <a:ea typeface="宋体" panose="02010600030101010101" pitchFamily="2" charset="-122"/>
                        </a:rPr>
                        <a:t>Initial learning rate</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hangingPunct="1">
                        <a:lnSpc>
                          <a:spcPts val="1315"/>
                        </a:lnSpc>
                      </a:pPr>
                      <a:r>
                        <a:rPr lang="en-US" sz="1400" b="1" kern="0" dirty="0">
                          <a:solidFill>
                            <a:srgbClr val="000000"/>
                          </a:solidFill>
                          <a:effectLst/>
                          <a:latin typeface="Times New Roman" panose="02020603050405020304" pitchFamily="18" charset="0"/>
                          <a:ea typeface="宋体" panose="02010600030101010101" pitchFamily="2" charset="-122"/>
                        </a:rPr>
                        <a:t>Min learning rate</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hangingPunct="1">
                        <a:lnSpc>
                          <a:spcPts val="1315"/>
                        </a:lnSpc>
                      </a:pPr>
                      <a:r>
                        <a:rPr lang="en-US" sz="1400" b="1" kern="0">
                          <a:solidFill>
                            <a:srgbClr val="000000"/>
                          </a:solidFill>
                          <a:effectLst/>
                          <a:latin typeface="Times New Roman" panose="02020603050405020304" pitchFamily="18" charset="0"/>
                          <a:ea typeface="宋体" panose="02010600030101010101" pitchFamily="2" charset="-122"/>
                        </a:rPr>
                        <a:t>Optimizer</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hangingPunct="1">
                        <a:lnSpc>
                          <a:spcPts val="1315"/>
                        </a:lnSpc>
                      </a:pPr>
                      <a:r>
                        <a:rPr lang="en-US" sz="1400" b="1" kern="0">
                          <a:solidFill>
                            <a:srgbClr val="000000"/>
                          </a:solidFill>
                          <a:effectLst/>
                          <a:latin typeface="Times New Roman" panose="02020603050405020304" pitchFamily="18" charset="0"/>
                          <a:ea typeface="宋体" panose="02010600030101010101" pitchFamily="2" charset="-122"/>
                        </a:rPr>
                        <a:t>Class num</a:t>
                      </a:r>
                      <a:endParaRPr lang="zh-CN" sz="1400" kern="100">
                        <a:effectLst/>
                        <a:latin typeface="Times New Roman" panose="02020603050405020304" pitchFamily="18" charset="0"/>
                        <a:ea typeface="宋体" panose="02010600030101010101" pitchFamily="2" charset="-122"/>
                      </a:endParaRPr>
                    </a:p>
                  </a:txBody>
                  <a:tcPr marL="0" marR="0" marT="0" marB="0" anchor="ctr"/>
                </a:tc>
                <a:extLst>
                  <a:ext uri="{0D108BD9-81ED-4DB2-BD59-A6C34878D82A}">
                    <a16:rowId xmlns:a16="http://schemas.microsoft.com/office/drawing/2014/main" val="2214873627"/>
                  </a:ext>
                </a:extLst>
              </a:tr>
              <a:tr h="685801">
                <a:tc>
                  <a:txBody>
                    <a:bodyPr/>
                    <a:lstStyle/>
                    <a:p>
                      <a:pPr algn="ctr" hangingPunct="1">
                        <a:lnSpc>
                          <a:spcPts val="1315"/>
                        </a:lnSpc>
                      </a:pPr>
                      <a:r>
                        <a:rPr lang="en-US" sz="1400" kern="0">
                          <a:solidFill>
                            <a:srgbClr val="000000"/>
                          </a:solidFill>
                          <a:effectLst/>
                          <a:latin typeface="Times New Roman" panose="02020603050405020304" pitchFamily="18" charset="0"/>
                          <a:ea typeface="宋体" panose="02010600030101010101" pitchFamily="2" charset="-122"/>
                        </a:rPr>
                        <a:t>2</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hangingPunct="1">
                        <a:lnSpc>
                          <a:spcPts val="1315"/>
                        </a:lnSpc>
                      </a:pPr>
                      <a:r>
                        <a:rPr lang="en-US" sz="1400" kern="0" dirty="0">
                          <a:solidFill>
                            <a:srgbClr val="000000"/>
                          </a:solidFill>
                          <a:effectLst/>
                          <a:latin typeface="Times New Roman" panose="02020603050405020304" pitchFamily="18" charset="0"/>
                          <a:ea typeface="宋体" panose="02010600030101010101" pitchFamily="2" charset="-122"/>
                        </a:rPr>
                        <a:t>5</a:t>
                      </a:r>
                      <a:r>
                        <a:rPr lang="en-US" altLang="zh-CN" sz="1400" kern="0" dirty="0">
                          <a:solidFill>
                            <a:srgbClr val="000000"/>
                          </a:solidFill>
                          <a:effectLst/>
                          <a:latin typeface="Times New Roman" panose="02020603050405020304" pitchFamily="18" charset="0"/>
                          <a:ea typeface="宋体" panose="02010600030101010101" pitchFamily="2" charset="-122"/>
                        </a:rPr>
                        <a:t>e</a:t>
                      </a:r>
                      <a:r>
                        <a:rPr lang="en-US" sz="1400" kern="0" dirty="0">
                          <a:solidFill>
                            <a:srgbClr val="000000"/>
                          </a:solidFill>
                          <a:effectLst/>
                          <a:latin typeface="Times New Roman" panose="02020603050405020304" pitchFamily="18" charset="0"/>
                          <a:ea typeface="宋体" panose="02010600030101010101" pitchFamily="2" charset="-122"/>
                        </a:rPr>
                        <a:t>-04</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hangingPunct="1">
                        <a:lnSpc>
                          <a:spcPts val="1315"/>
                        </a:lnSpc>
                      </a:pPr>
                      <a:r>
                        <a:rPr lang="en-US" sz="1400" kern="0" dirty="0">
                          <a:solidFill>
                            <a:srgbClr val="000000"/>
                          </a:solidFill>
                          <a:effectLst/>
                          <a:latin typeface="Times New Roman" panose="02020603050405020304" pitchFamily="18" charset="0"/>
                          <a:ea typeface="宋体" panose="02010600030101010101" pitchFamily="2" charset="-122"/>
                        </a:rPr>
                        <a:t>5</a:t>
                      </a:r>
                      <a:r>
                        <a:rPr lang="en-US" altLang="zh-CN" sz="1400" kern="0" dirty="0">
                          <a:solidFill>
                            <a:srgbClr val="000000"/>
                          </a:solidFill>
                          <a:effectLst/>
                          <a:latin typeface="Times New Roman" panose="02020603050405020304" pitchFamily="18" charset="0"/>
                          <a:ea typeface="宋体" panose="02010600030101010101" pitchFamily="2" charset="-122"/>
                        </a:rPr>
                        <a:t>e</a:t>
                      </a:r>
                      <a:r>
                        <a:rPr lang="en-US" sz="1400" kern="0" dirty="0">
                          <a:solidFill>
                            <a:srgbClr val="000000"/>
                          </a:solidFill>
                          <a:effectLst/>
                          <a:latin typeface="Times New Roman" panose="02020603050405020304" pitchFamily="18" charset="0"/>
                          <a:ea typeface="宋体" panose="02010600030101010101" pitchFamily="2" charset="-122"/>
                        </a:rPr>
                        <a:t>-09</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hangingPunct="1">
                        <a:lnSpc>
                          <a:spcPts val="1315"/>
                        </a:lnSpc>
                      </a:pPr>
                      <a:r>
                        <a:rPr lang="en-US" sz="1400" kern="0" dirty="0">
                          <a:solidFill>
                            <a:srgbClr val="000000"/>
                          </a:solidFill>
                          <a:effectLst/>
                          <a:latin typeface="Times New Roman" panose="02020603050405020304" pitchFamily="18" charset="0"/>
                          <a:ea typeface="宋体" panose="02010600030101010101" pitchFamily="2" charset="-122"/>
                        </a:rPr>
                        <a:t>Adam</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hangingPunct="1">
                        <a:lnSpc>
                          <a:spcPts val="1315"/>
                        </a:lnSpc>
                      </a:pPr>
                      <a:r>
                        <a:rPr lang="en-US" sz="1400" kern="0" dirty="0">
                          <a:solidFill>
                            <a:srgbClr val="000000"/>
                          </a:solidFill>
                          <a:effectLst/>
                          <a:latin typeface="Times New Roman" panose="02020603050405020304" pitchFamily="18" charset="0"/>
                          <a:ea typeface="宋体" panose="02010600030101010101" pitchFamily="2" charset="-122"/>
                        </a:rPr>
                        <a:t>2</a:t>
                      </a:r>
                      <a:endParaRPr lang="zh-CN" sz="1400" kern="100" dirty="0">
                        <a:effectLst/>
                        <a:latin typeface="Times New Roman" panose="02020603050405020304" pitchFamily="18" charset="0"/>
                        <a:ea typeface="宋体" panose="02010600030101010101" pitchFamily="2" charset="-122"/>
                      </a:endParaRPr>
                    </a:p>
                  </a:txBody>
                  <a:tcPr marL="0" marR="0" marT="0" marB="0" anchor="ctr"/>
                </a:tc>
                <a:extLst>
                  <a:ext uri="{0D108BD9-81ED-4DB2-BD59-A6C34878D82A}">
                    <a16:rowId xmlns:a16="http://schemas.microsoft.com/office/drawing/2014/main" val="1766988299"/>
                  </a:ext>
                </a:extLst>
              </a:tr>
            </a:tbl>
          </a:graphicData>
        </a:graphic>
      </p:graphicFrame>
    </p:spTree>
    <p:extLst>
      <p:ext uri="{BB962C8B-B14F-4D97-AF65-F5344CB8AC3E}">
        <p14:creationId xmlns:p14="http://schemas.microsoft.com/office/powerpoint/2010/main" val="2920956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损失函数：</a:t>
            </a:r>
            <a:r>
              <a:rPr lang="en-US" altLang="zh-CN" dirty="0"/>
              <a:t>Dice Loss</a:t>
            </a:r>
            <a:endParaRPr lang="zh-CN" altLang="en-US"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765D05C-E122-8D03-36CB-01A5D64EA338}"/>
                  </a:ext>
                </a:extLst>
              </p:cNvPr>
              <p:cNvSpPr txBox="1"/>
              <p:nvPr/>
            </p:nvSpPr>
            <p:spPr>
              <a:xfrm>
                <a:off x="3048526" y="1420813"/>
                <a:ext cx="6094948" cy="7533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b="1" i="1" smtClean="0">
                              <a:solidFill>
                                <a:srgbClr val="836967"/>
                              </a:solidFill>
                              <a:latin typeface="Cambria Math" panose="02040503050406030204" pitchFamily="18" charset="0"/>
                            </a:rPr>
                          </m:ctrlPr>
                        </m:sSubPr>
                        <m:e>
                          <m:r>
                            <a:rPr lang="zh-CN" altLang="en-US" b="1" i="1">
                              <a:latin typeface="Cambria Math" panose="02040503050406030204" pitchFamily="18" charset="0"/>
                            </a:rPr>
                            <m:t>𝑳</m:t>
                          </m:r>
                        </m:e>
                        <m:sub>
                          <m:r>
                            <a:rPr lang="zh-CN" altLang="en-US" b="1" i="1">
                              <a:latin typeface="Cambria Math" panose="02040503050406030204" pitchFamily="18" charset="0"/>
                            </a:rPr>
                            <m:t>𝒅𝒊𝒄𝒆</m:t>
                          </m:r>
                        </m:sub>
                      </m:sSub>
                      <m:r>
                        <a:rPr lang="zh-CN" altLang="en-US" b="0" i="0">
                          <a:latin typeface="Cambria Math" panose="02040503050406030204" pitchFamily="18" charset="0"/>
                        </a:rPr>
                        <m:t>=−</m:t>
                      </m:r>
                      <m:f>
                        <m:fPr>
                          <m:ctrlPr>
                            <a:rPr lang="zh-CN" altLang="en-US" b="0" i="1">
                              <a:solidFill>
                                <a:srgbClr val="836967"/>
                              </a:solidFill>
                              <a:latin typeface="Cambria Math" panose="02040503050406030204" pitchFamily="18" charset="0"/>
                            </a:rPr>
                          </m:ctrlPr>
                        </m:fPr>
                        <m:num>
                          <m:r>
                            <a:rPr lang="zh-CN" altLang="en-US" b="0" i="0">
                              <a:latin typeface="Cambria Math" panose="02040503050406030204" pitchFamily="18" charset="0"/>
                            </a:rPr>
                            <m:t>2</m:t>
                          </m:r>
                        </m:num>
                        <m:den>
                          <m:d>
                            <m:dPr>
                              <m:begChr m:val="|"/>
                              <m:endChr m:val="|"/>
                              <m:ctrlPr>
                                <a:rPr lang="zh-CN" altLang="en-US" b="0" i="1">
                                  <a:solidFill>
                                    <a:srgbClr val="836967"/>
                                  </a:solidFill>
                                  <a:latin typeface="Cambria Math" panose="02040503050406030204" pitchFamily="18" charset="0"/>
                                </a:rPr>
                              </m:ctrlPr>
                            </m:dPr>
                            <m:e>
                              <m:r>
                                <a:rPr lang="zh-CN" altLang="en-US" b="1" i="1">
                                  <a:latin typeface="Cambria Math" panose="02040503050406030204" pitchFamily="18" charset="0"/>
                                </a:rPr>
                                <m:t>𝑲</m:t>
                              </m:r>
                            </m:e>
                          </m:d>
                        </m:den>
                      </m:f>
                      <m:nary>
                        <m:naryPr>
                          <m:chr m:val="∑"/>
                          <m:limLoc m:val="subSup"/>
                          <m:supHide m:val="on"/>
                          <m:ctrlPr>
                            <a:rPr lang="zh-CN" altLang="en-US" b="0" i="1">
                              <a:latin typeface="Cambria Math" panose="02040503050406030204" pitchFamily="18" charset="0"/>
                            </a:rPr>
                          </m:ctrlPr>
                        </m:naryPr>
                        <m:sub>
                          <m:r>
                            <a:rPr lang="zh-CN" altLang="en-US" b="1" i="1">
                              <a:latin typeface="Cambria Math" panose="02040503050406030204" pitchFamily="18" charset="0"/>
                            </a:rPr>
                            <m:t>𝒌</m:t>
                          </m:r>
                          <m:r>
                            <a:rPr lang="zh-CN" altLang="en-US" b="0" i="0">
                              <a:latin typeface="Cambria Math" panose="02040503050406030204" pitchFamily="18" charset="0"/>
                            </a:rPr>
                            <m:t>∈</m:t>
                          </m:r>
                          <m:r>
                            <a:rPr lang="zh-CN" altLang="en-US" b="1" i="1">
                              <a:latin typeface="Cambria Math" panose="02040503050406030204" pitchFamily="18" charset="0"/>
                            </a:rPr>
                            <m:t>𝑲</m:t>
                          </m:r>
                        </m:sub>
                        <m:sup/>
                        <m:e>
                          <m:f>
                            <m:fPr>
                              <m:ctrlPr>
                                <a:rPr lang="zh-CN" altLang="en-US" b="1" i="1">
                                  <a:solidFill>
                                    <a:srgbClr val="836967"/>
                                  </a:solidFill>
                                  <a:latin typeface="Cambria Math" panose="02040503050406030204" pitchFamily="18" charset="0"/>
                                </a:rPr>
                              </m:ctrlPr>
                            </m:fPr>
                            <m:num>
                              <m:nary>
                                <m:naryPr>
                                  <m:chr m:val="∑"/>
                                  <m:limLoc m:val="subSup"/>
                                  <m:supHide m:val="on"/>
                                  <m:ctrlPr>
                                    <a:rPr lang="zh-CN" altLang="en-US" b="1" i="1">
                                      <a:latin typeface="Cambria Math" panose="02040503050406030204" pitchFamily="18" charset="0"/>
                                    </a:rPr>
                                  </m:ctrlPr>
                                </m:naryPr>
                                <m:sub>
                                  <m:r>
                                    <a:rPr lang="zh-CN" altLang="en-US" b="1" i="1">
                                      <a:latin typeface="Cambria Math" panose="02040503050406030204" pitchFamily="18" charset="0"/>
                                    </a:rPr>
                                    <m:t>𝒊</m:t>
                                  </m:r>
                                  <m:r>
                                    <a:rPr lang="zh-CN" altLang="en-US" b="0" i="0">
                                      <a:latin typeface="Cambria Math" panose="02040503050406030204" pitchFamily="18" charset="0"/>
                                    </a:rPr>
                                    <m:t>∈</m:t>
                                  </m:r>
                                  <m:r>
                                    <a:rPr lang="zh-CN" altLang="en-US" b="1" i="1">
                                      <a:latin typeface="Cambria Math" panose="02040503050406030204" pitchFamily="18" charset="0"/>
                                    </a:rPr>
                                    <m:t>𝑰</m:t>
                                  </m:r>
                                </m:sub>
                                <m:sup/>
                                <m:e>
                                  <m:sSubSup>
                                    <m:sSubSupPr>
                                      <m:ctrlPr>
                                        <a:rPr lang="zh-CN" altLang="en-US" b="1" i="1">
                                          <a:solidFill>
                                            <a:srgbClr val="836967"/>
                                          </a:solidFill>
                                          <a:latin typeface="Cambria Math" panose="02040503050406030204" pitchFamily="18" charset="0"/>
                                        </a:rPr>
                                      </m:ctrlPr>
                                    </m:sSubSupPr>
                                    <m:e>
                                      <m:r>
                                        <a:rPr lang="zh-CN" altLang="en-US" b="1" i="1">
                                          <a:latin typeface="Cambria Math" panose="02040503050406030204" pitchFamily="18" charset="0"/>
                                        </a:rPr>
                                        <m:t>𝒖</m:t>
                                      </m:r>
                                    </m:e>
                                    <m:sub>
                                      <m:r>
                                        <a:rPr lang="zh-CN" altLang="en-US" b="1" i="1">
                                          <a:latin typeface="Cambria Math" panose="02040503050406030204" pitchFamily="18" charset="0"/>
                                        </a:rPr>
                                        <m:t>𝒊</m:t>
                                      </m:r>
                                    </m:sub>
                                    <m:sup>
                                      <m:r>
                                        <a:rPr lang="zh-CN" altLang="en-US" b="1" i="1">
                                          <a:latin typeface="Cambria Math" panose="02040503050406030204" pitchFamily="18" charset="0"/>
                                        </a:rPr>
                                        <m:t>𝒌</m:t>
                                      </m:r>
                                    </m:sup>
                                  </m:sSubSup>
                                </m:e>
                              </m:nary>
                              <m:sSubSup>
                                <m:sSubSupPr>
                                  <m:ctrlPr>
                                    <a:rPr lang="zh-CN" altLang="en-US" b="1" i="1">
                                      <a:solidFill>
                                        <a:srgbClr val="836967"/>
                                      </a:solidFill>
                                      <a:latin typeface="Cambria Math" panose="02040503050406030204" pitchFamily="18" charset="0"/>
                                    </a:rPr>
                                  </m:ctrlPr>
                                </m:sSubSupPr>
                                <m:e>
                                  <m:r>
                                    <a:rPr lang="zh-CN" altLang="en-US" b="1" i="1">
                                      <a:latin typeface="Cambria Math" panose="02040503050406030204" pitchFamily="18" charset="0"/>
                                    </a:rPr>
                                    <m:t>𝒗</m:t>
                                  </m:r>
                                </m:e>
                                <m:sub>
                                  <m:r>
                                    <a:rPr lang="zh-CN" altLang="en-US" b="1" i="1">
                                      <a:latin typeface="Cambria Math" panose="02040503050406030204" pitchFamily="18" charset="0"/>
                                    </a:rPr>
                                    <m:t>𝒊</m:t>
                                  </m:r>
                                </m:sub>
                                <m:sup>
                                  <m:r>
                                    <a:rPr lang="zh-CN" altLang="en-US" b="1" i="1">
                                      <a:latin typeface="Cambria Math" panose="02040503050406030204" pitchFamily="18" charset="0"/>
                                    </a:rPr>
                                    <m:t>𝒌</m:t>
                                  </m:r>
                                </m:sup>
                              </m:sSubSup>
                            </m:num>
                            <m:den>
                              <m:nary>
                                <m:naryPr>
                                  <m:chr m:val="∑"/>
                                  <m:limLoc m:val="subSup"/>
                                  <m:supHide m:val="on"/>
                                  <m:ctrlPr>
                                    <a:rPr lang="zh-CN" altLang="en-US" b="1" i="1">
                                      <a:latin typeface="Cambria Math" panose="02040503050406030204" pitchFamily="18" charset="0"/>
                                    </a:rPr>
                                  </m:ctrlPr>
                                </m:naryPr>
                                <m:sub>
                                  <m:r>
                                    <a:rPr lang="zh-CN" altLang="en-US" b="1" i="1">
                                      <a:latin typeface="Cambria Math" panose="02040503050406030204" pitchFamily="18" charset="0"/>
                                    </a:rPr>
                                    <m:t>𝒊</m:t>
                                  </m:r>
                                  <m:r>
                                    <a:rPr lang="zh-CN" altLang="en-US" b="0" i="0">
                                      <a:latin typeface="Cambria Math" panose="02040503050406030204" pitchFamily="18" charset="0"/>
                                    </a:rPr>
                                    <m:t>∈</m:t>
                                  </m:r>
                                  <m:r>
                                    <a:rPr lang="zh-CN" altLang="en-US" b="1" i="1">
                                      <a:latin typeface="Cambria Math" panose="02040503050406030204" pitchFamily="18" charset="0"/>
                                    </a:rPr>
                                    <m:t>𝑰</m:t>
                                  </m:r>
                                </m:sub>
                                <m:sup/>
                                <m:e>
                                  <m:sSubSup>
                                    <m:sSubSupPr>
                                      <m:ctrlPr>
                                        <a:rPr lang="zh-CN" altLang="en-US" b="1" i="1">
                                          <a:solidFill>
                                            <a:srgbClr val="836967"/>
                                          </a:solidFill>
                                          <a:latin typeface="Cambria Math" panose="02040503050406030204" pitchFamily="18" charset="0"/>
                                        </a:rPr>
                                      </m:ctrlPr>
                                    </m:sSubSupPr>
                                    <m:e>
                                      <m:r>
                                        <a:rPr lang="zh-CN" altLang="en-US" b="1" i="1">
                                          <a:latin typeface="Cambria Math" panose="02040503050406030204" pitchFamily="18" charset="0"/>
                                        </a:rPr>
                                        <m:t>𝒖</m:t>
                                      </m:r>
                                    </m:e>
                                    <m:sub>
                                      <m:r>
                                        <a:rPr lang="zh-CN" altLang="en-US" b="1" i="1">
                                          <a:latin typeface="Cambria Math" panose="02040503050406030204" pitchFamily="18" charset="0"/>
                                        </a:rPr>
                                        <m:t>𝒊</m:t>
                                      </m:r>
                                    </m:sub>
                                    <m:sup>
                                      <m:r>
                                        <a:rPr lang="zh-CN" altLang="en-US" b="1" i="1">
                                          <a:latin typeface="Cambria Math" panose="02040503050406030204" pitchFamily="18" charset="0"/>
                                        </a:rPr>
                                        <m:t>𝒌</m:t>
                                      </m:r>
                                    </m:sup>
                                  </m:sSubSup>
                                </m:e>
                              </m:nary>
                              <m:r>
                                <a:rPr lang="zh-CN" altLang="en-US" b="0" i="0">
                                  <a:latin typeface="Cambria Math" panose="02040503050406030204" pitchFamily="18" charset="0"/>
                                </a:rPr>
                                <m:t>+</m:t>
                              </m:r>
                              <m:nary>
                                <m:naryPr>
                                  <m:chr m:val="∑"/>
                                  <m:limLoc m:val="subSup"/>
                                  <m:supHide m:val="on"/>
                                  <m:ctrlPr>
                                    <a:rPr lang="zh-CN" altLang="en-US" b="0" i="1">
                                      <a:latin typeface="Cambria Math" panose="02040503050406030204" pitchFamily="18" charset="0"/>
                                    </a:rPr>
                                  </m:ctrlPr>
                                </m:naryPr>
                                <m:sub>
                                  <m:r>
                                    <a:rPr lang="zh-CN" altLang="en-US" b="1" i="1">
                                      <a:latin typeface="Cambria Math" panose="02040503050406030204" pitchFamily="18" charset="0"/>
                                    </a:rPr>
                                    <m:t>𝒊</m:t>
                                  </m:r>
                                  <m:r>
                                    <a:rPr lang="zh-CN" altLang="en-US" b="0" i="0">
                                      <a:latin typeface="Cambria Math" panose="02040503050406030204" pitchFamily="18" charset="0"/>
                                    </a:rPr>
                                    <m:t>∈</m:t>
                                  </m:r>
                                  <m:r>
                                    <a:rPr lang="zh-CN" altLang="en-US" b="1" i="1">
                                      <a:latin typeface="Cambria Math" panose="02040503050406030204" pitchFamily="18" charset="0"/>
                                    </a:rPr>
                                    <m:t>𝑰</m:t>
                                  </m:r>
                                </m:sub>
                                <m:sup/>
                                <m:e>
                                  <m:sSubSup>
                                    <m:sSubSupPr>
                                      <m:ctrlPr>
                                        <a:rPr lang="zh-CN" altLang="en-US" b="1" i="1">
                                          <a:solidFill>
                                            <a:srgbClr val="836967"/>
                                          </a:solidFill>
                                          <a:latin typeface="Cambria Math" panose="02040503050406030204" pitchFamily="18" charset="0"/>
                                        </a:rPr>
                                      </m:ctrlPr>
                                    </m:sSubSupPr>
                                    <m:e>
                                      <m:r>
                                        <a:rPr lang="zh-CN" altLang="en-US" b="1" i="1">
                                          <a:latin typeface="Cambria Math" panose="02040503050406030204" pitchFamily="18" charset="0"/>
                                        </a:rPr>
                                        <m:t>𝒗</m:t>
                                      </m:r>
                                    </m:e>
                                    <m:sub>
                                      <m:r>
                                        <a:rPr lang="zh-CN" altLang="en-US" b="1" i="1">
                                          <a:latin typeface="Cambria Math" panose="02040503050406030204" pitchFamily="18" charset="0"/>
                                        </a:rPr>
                                        <m:t>𝒊</m:t>
                                      </m:r>
                                    </m:sub>
                                    <m:sup>
                                      <m:r>
                                        <a:rPr lang="zh-CN" altLang="en-US" b="1" i="1">
                                          <a:latin typeface="Cambria Math" panose="02040503050406030204" pitchFamily="18" charset="0"/>
                                        </a:rPr>
                                        <m:t>𝒌</m:t>
                                      </m:r>
                                    </m:sup>
                                  </m:sSubSup>
                                </m:e>
                              </m:nary>
                            </m:den>
                          </m:f>
                        </m:e>
                      </m:nary>
                    </m:oMath>
                  </m:oMathPara>
                </a14:m>
                <a:endParaRPr lang="zh-CN" altLang="en-US" dirty="0"/>
              </a:p>
            </p:txBody>
          </p:sp>
        </mc:Choice>
        <mc:Fallback xmlns="">
          <p:sp>
            <p:nvSpPr>
              <p:cNvPr id="7" name="文本框 6">
                <a:extLst>
                  <a:ext uri="{FF2B5EF4-FFF2-40B4-BE49-F238E27FC236}">
                    <a16:creationId xmlns:a16="http://schemas.microsoft.com/office/drawing/2014/main" id="{2765D05C-E122-8D03-36CB-01A5D64EA338}"/>
                  </a:ext>
                </a:extLst>
              </p:cNvPr>
              <p:cNvSpPr txBox="1">
                <a:spLocks noRot="1" noChangeAspect="1" noMove="1" noResize="1" noEditPoints="1" noAdjustHandles="1" noChangeArrowheads="1" noChangeShapeType="1" noTextEdit="1"/>
              </p:cNvSpPr>
              <p:nvPr/>
            </p:nvSpPr>
            <p:spPr>
              <a:xfrm>
                <a:off x="3048526" y="1420813"/>
                <a:ext cx="6094948" cy="753348"/>
              </a:xfrm>
              <a:prstGeom prst="rect">
                <a:avLst/>
              </a:prstGeom>
              <a:blipFill>
                <a:blip r:embed="rId2"/>
                <a:stretch>
                  <a:fillRect/>
                </a:stretch>
              </a:blipFill>
            </p:spPr>
            <p:txBody>
              <a:bodyPr/>
              <a:lstStyle/>
              <a:p>
                <a:r>
                  <a:rPr lang="zh-CN" altLang="en-US">
                    <a:noFill/>
                  </a:rPr>
                  <a:t> </a:t>
                </a:r>
              </a:p>
            </p:txBody>
          </p:sp>
        </mc:Fallback>
      </mc:AlternateContent>
      <p:graphicFrame>
        <p:nvGraphicFramePr>
          <p:cNvPr id="14" name="表格 13">
            <a:extLst>
              <a:ext uri="{FF2B5EF4-FFF2-40B4-BE49-F238E27FC236}">
                <a16:creationId xmlns:a16="http://schemas.microsoft.com/office/drawing/2014/main" id="{0F54B88D-1E1E-7C01-DDFA-B7755AF19F63}"/>
              </a:ext>
            </a:extLst>
          </p:cNvPr>
          <p:cNvGraphicFramePr>
            <a:graphicFrameLocks noGrp="1"/>
          </p:cNvGraphicFramePr>
          <p:nvPr>
            <p:extLst>
              <p:ext uri="{D42A27DB-BD31-4B8C-83A1-F6EECF244321}">
                <p14:modId xmlns:p14="http://schemas.microsoft.com/office/powerpoint/2010/main" val="3975594885"/>
              </p:ext>
            </p:extLst>
          </p:nvPr>
        </p:nvGraphicFramePr>
        <p:xfrm>
          <a:off x="2032000" y="3540670"/>
          <a:ext cx="8128000" cy="2746969"/>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481053680"/>
                    </a:ext>
                  </a:extLst>
                </a:gridCol>
                <a:gridCol w="4064000">
                  <a:extLst>
                    <a:ext uri="{9D8B030D-6E8A-4147-A177-3AD203B41FA5}">
                      <a16:colId xmlns:a16="http://schemas.microsoft.com/office/drawing/2014/main" val="1374463800"/>
                    </a:ext>
                  </a:extLst>
                </a:gridCol>
              </a:tblGrid>
              <a:tr h="402381">
                <a:tc>
                  <a:txBody>
                    <a:bodyPr/>
                    <a:lstStyle/>
                    <a:p>
                      <a:pPr algn="ctr"/>
                      <a:r>
                        <a:rPr lang="en-US" altLang="zh-CN" sz="1800" dirty="0"/>
                        <a:t>Dice</a:t>
                      </a:r>
                      <a:endParaRPr lang="zh-CN" altLang="en-US" dirty="0"/>
                    </a:p>
                  </a:txBody>
                  <a:tcPr anchor="ctr"/>
                </a:tc>
                <a:tc>
                  <a:txBody>
                    <a:bodyPr/>
                    <a:lstStyle/>
                    <a:p>
                      <a:pPr algn="ctr"/>
                      <a:r>
                        <a:rPr lang="zh-CN" altLang="en-US" sz="1800" dirty="0"/>
                        <a:t>交叉熵</a:t>
                      </a:r>
                      <a:endParaRPr lang="zh-CN" altLang="en-US" dirty="0"/>
                    </a:p>
                  </a:txBody>
                  <a:tcPr anchor="ctr"/>
                </a:tc>
                <a:extLst>
                  <a:ext uri="{0D108BD9-81ED-4DB2-BD59-A6C34878D82A}">
                    <a16:rowId xmlns:a16="http://schemas.microsoft.com/office/drawing/2014/main" val="2085787070"/>
                  </a:ext>
                </a:extLst>
              </a:tr>
              <a:tr h="668593">
                <a:tc>
                  <a:txBody>
                    <a:bodyPr/>
                    <a:lstStyle/>
                    <a:p>
                      <a:pPr algn="ctr"/>
                      <a:r>
                        <a:rPr lang="zh-CN" altLang="en-US" sz="1800" b="0" i="0" kern="1200" dirty="0">
                          <a:solidFill>
                            <a:schemeClr val="dk1"/>
                          </a:solidFill>
                          <a:effectLst/>
                          <a:latin typeface="+mn-lt"/>
                          <a:ea typeface="+mn-ea"/>
                          <a:cs typeface="+mn-cs"/>
                        </a:rPr>
                        <a:t>通过计算模型预测与真实标签的重叠度，主要用于评估图像分割性能，特别适用于处理类别不平衡情况</a:t>
                      </a:r>
                      <a:endParaRPr lang="zh-CN" altLang="en-US" dirty="0"/>
                    </a:p>
                  </a:txBody>
                  <a:tcPr anchor="ctr"/>
                </a:tc>
                <a:tc>
                  <a:txBody>
                    <a:bodyPr/>
                    <a:lstStyle/>
                    <a:p>
                      <a:pPr algn="ctr"/>
                      <a:r>
                        <a:rPr lang="zh-CN" altLang="en-US" sz="1800" b="0" i="0" kern="1200" dirty="0">
                          <a:solidFill>
                            <a:schemeClr val="dk1"/>
                          </a:solidFill>
                          <a:effectLst/>
                          <a:latin typeface="+mn-lt"/>
                          <a:ea typeface="+mn-ea"/>
                          <a:cs typeface="+mn-cs"/>
                        </a:rPr>
                        <a:t>通过计算预测概率分布与真实标签的差异来衡量分类任务的性能，主要用于多类别分类</a:t>
                      </a:r>
                      <a:endParaRPr lang="zh-CN" altLang="en-US" dirty="0"/>
                    </a:p>
                  </a:txBody>
                  <a:tcPr anchor="ctr"/>
                </a:tc>
                <a:extLst>
                  <a:ext uri="{0D108BD9-81ED-4DB2-BD59-A6C34878D82A}">
                    <a16:rowId xmlns:a16="http://schemas.microsoft.com/office/drawing/2014/main" val="3992860466"/>
                  </a:ext>
                </a:extLst>
              </a:tr>
              <a:tr h="686055">
                <a:tc>
                  <a:txBody>
                    <a:bodyPr/>
                    <a:lstStyle/>
                    <a:p>
                      <a:pPr algn="ctr"/>
                      <a:r>
                        <a:rPr lang="zh-CN" altLang="zh-CN" sz="1800" kern="1200" dirty="0">
                          <a:solidFill>
                            <a:schemeClr val="dk1"/>
                          </a:solidFill>
                          <a:effectLst/>
                          <a:latin typeface="+mn-lt"/>
                          <a:ea typeface="+mn-ea"/>
                          <a:cs typeface="+mn-cs"/>
                        </a:rPr>
                        <a:t>计算不依赖于像素数量，因此对于不平衡的类别更加稳健</a:t>
                      </a:r>
                      <a:endParaRPr lang="zh-CN" altLang="en-US" dirty="0"/>
                    </a:p>
                  </a:txBody>
                  <a:tcPr anchor="ctr"/>
                </a:tc>
                <a:tc>
                  <a:txBody>
                    <a:bodyPr/>
                    <a:lstStyle/>
                    <a:p>
                      <a:pPr algn="ctr"/>
                      <a:r>
                        <a:rPr lang="zh-CN" altLang="zh-CN" sz="1800" kern="1200" dirty="0">
                          <a:solidFill>
                            <a:schemeClr val="dk1"/>
                          </a:solidFill>
                          <a:effectLst/>
                          <a:latin typeface="+mn-lt"/>
                          <a:ea typeface="+mn-ea"/>
                          <a:cs typeface="+mn-cs"/>
                        </a:rPr>
                        <a:t>计算依赖于像素数量</a:t>
                      </a:r>
                      <a:r>
                        <a:rPr lang="zh-CN" altLang="en-US" sz="1800" kern="1200" dirty="0">
                          <a:solidFill>
                            <a:schemeClr val="dk1"/>
                          </a:solidFill>
                          <a:effectLst/>
                          <a:latin typeface="+mn-lt"/>
                          <a:ea typeface="+mn-ea"/>
                          <a:cs typeface="+mn-cs"/>
                        </a:rPr>
                        <a:t>，</a:t>
                      </a:r>
                      <a:r>
                        <a:rPr lang="zh-CN" altLang="zh-CN" sz="1800" kern="1200" dirty="0">
                          <a:solidFill>
                            <a:schemeClr val="dk1"/>
                          </a:solidFill>
                          <a:effectLst/>
                          <a:latin typeface="+mn-lt"/>
                          <a:ea typeface="+mn-ea"/>
                          <a:cs typeface="+mn-cs"/>
                        </a:rPr>
                        <a:t>偏向于多数类别</a:t>
                      </a:r>
                      <a:endParaRPr lang="zh-CN" altLang="en-US" dirty="0"/>
                    </a:p>
                  </a:txBody>
                  <a:tcPr anchor="ctr"/>
                </a:tc>
                <a:extLst>
                  <a:ext uri="{0D108BD9-81ED-4DB2-BD59-A6C34878D82A}">
                    <a16:rowId xmlns:a16="http://schemas.microsoft.com/office/drawing/2014/main" val="1186331680"/>
                  </a:ext>
                </a:extLst>
              </a:tr>
              <a:tr h="744133">
                <a:tc>
                  <a:txBody>
                    <a:bodyPr/>
                    <a:lstStyle/>
                    <a:p>
                      <a:pPr algn="ctr"/>
                      <a:r>
                        <a:rPr lang="zh-CN" altLang="zh-CN" sz="1800" kern="1200" dirty="0">
                          <a:solidFill>
                            <a:schemeClr val="dk1"/>
                          </a:solidFill>
                          <a:effectLst/>
                          <a:latin typeface="+mn-lt"/>
                          <a:ea typeface="+mn-ea"/>
                          <a:cs typeface="+mn-cs"/>
                        </a:rPr>
                        <a:t>局部性损失</a:t>
                      </a:r>
                      <a:r>
                        <a:rPr lang="zh-CN" altLang="en-US" sz="1800" kern="1200" dirty="0">
                          <a:solidFill>
                            <a:schemeClr val="dk1"/>
                          </a:solidFill>
                          <a:effectLst/>
                          <a:latin typeface="+mn-lt"/>
                          <a:ea typeface="+mn-ea"/>
                          <a:cs typeface="+mn-cs"/>
                        </a:rPr>
                        <a:t>，</a:t>
                      </a:r>
                      <a:r>
                        <a:rPr lang="zh-CN" altLang="zh-CN" sz="1800" kern="1200" dirty="0">
                          <a:solidFill>
                            <a:schemeClr val="dk1"/>
                          </a:solidFill>
                          <a:effectLst/>
                          <a:latin typeface="+mn-lt"/>
                          <a:ea typeface="+mn-ea"/>
                          <a:cs typeface="+mn-cs"/>
                        </a:rPr>
                        <a:t>更能捕捉到模型对局部结构、边界的精确预测</a:t>
                      </a:r>
                    </a:p>
                  </a:txBody>
                  <a:tcPr anchor="ctr"/>
                </a:tc>
                <a:tc>
                  <a:txBody>
                    <a:bodyPr/>
                    <a:lstStyle/>
                    <a:p>
                      <a:pPr algn="ctr"/>
                      <a:r>
                        <a:rPr lang="zh-CN" altLang="en-US" dirty="0"/>
                        <a:t>全局性更强，对局部结构预测较差</a:t>
                      </a:r>
                    </a:p>
                  </a:txBody>
                  <a:tcPr anchor="ctr"/>
                </a:tc>
                <a:extLst>
                  <a:ext uri="{0D108BD9-81ED-4DB2-BD59-A6C34878D82A}">
                    <a16:rowId xmlns:a16="http://schemas.microsoft.com/office/drawing/2014/main" val="1366959215"/>
                  </a:ext>
                </a:extLst>
              </a:tr>
            </a:tbl>
          </a:graphicData>
        </a:graphic>
      </p:graphicFrame>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22F93F3-46C3-7594-3B6E-909A94E48D99}"/>
                  </a:ext>
                </a:extLst>
              </p:cNvPr>
              <p:cNvSpPr txBox="1"/>
              <p:nvPr/>
            </p:nvSpPr>
            <p:spPr>
              <a:xfrm>
                <a:off x="2032000" y="2430640"/>
                <a:ext cx="8128000" cy="916213"/>
              </a:xfrm>
              <a:prstGeom prst="rect">
                <a:avLst/>
              </a:prstGeom>
              <a:noFill/>
            </p:spPr>
            <p:txBody>
              <a:bodyPr wrap="square">
                <a:spAutoFit/>
              </a:bodyPr>
              <a:lstStyle/>
              <a:p>
                <a:pPr indent="266700" algn="just" hangingPunct="0">
                  <a:lnSpc>
                    <a:spcPct val="125000"/>
                  </a:lnSpc>
                </a:pPr>
                <a:r>
                  <a:rPr lang="zh-CN" altLang="zh-CN" sz="1400" kern="100">
                    <a:effectLst/>
                    <a:latin typeface="Times New Roman" panose="02020603050405020304" pitchFamily="18" charset="0"/>
                    <a:ea typeface="宋体" panose="02010600030101010101" pitchFamily="2" charset="-122"/>
                  </a:rPr>
                  <a:t>其中，</a:t>
                </a:r>
                <a:r>
                  <a:rPr lang="en-US" altLang="zh-CN" sz="1400" kern="100">
                    <a:effectLst/>
                    <a:latin typeface="Times New Roman" panose="02020603050405020304" pitchFamily="18" charset="0"/>
                    <a:ea typeface="宋体" panose="02010600030101010101" pitchFamily="2" charset="-122"/>
                  </a:rPr>
                  <a:t>L</a:t>
                </a:r>
                <a:r>
                  <a:rPr lang="zh-CN" altLang="zh-CN" sz="1400" kern="100">
                    <a:effectLst/>
                    <a:latin typeface="Times New Roman" panose="02020603050405020304" pitchFamily="18" charset="0"/>
                    <a:ea typeface="宋体" panose="02010600030101010101" pitchFamily="2" charset="-122"/>
                  </a:rPr>
                  <a:t>为</a:t>
                </a:r>
                <a:r>
                  <a:rPr lang="en-US" altLang="zh-CN" sz="1400" kern="100">
                    <a:effectLst/>
                    <a:latin typeface="Times New Roman" panose="02020603050405020304" pitchFamily="18" charset="0"/>
                    <a:ea typeface="宋体" panose="02010600030101010101" pitchFamily="2" charset="-122"/>
                  </a:rPr>
                  <a:t>Dice Loss, </a:t>
                </a:r>
                <a:r>
                  <a:rPr lang="zh-CN" altLang="zh-CN" sz="1400" kern="100">
                    <a:effectLst/>
                    <a:latin typeface="Times New Roman" panose="02020603050405020304" pitchFamily="18" charset="0"/>
                    <a:ea typeface="宋体" panose="02010600030101010101" pitchFamily="2" charset="-122"/>
                  </a:rPr>
                  <a:t>衡量模型预测与真实标签之间的相似度。</a:t>
                </a:r>
                <a:r>
                  <a:rPr lang="en-US" altLang="zh-CN" sz="1400" kern="100">
                    <a:effectLst/>
                    <a:latin typeface="Times New Roman" panose="02020603050405020304" pitchFamily="18" charset="0"/>
                    <a:ea typeface="宋体" panose="02010600030101010101" pitchFamily="2" charset="-122"/>
                  </a:rPr>
                  <a:t>K</a:t>
                </a:r>
                <a:r>
                  <a:rPr lang="zh-CN" altLang="zh-CN" sz="1400" kern="100">
                    <a:effectLst/>
                    <a:latin typeface="Times New Roman" panose="02020603050405020304" pitchFamily="18" charset="0"/>
                    <a:ea typeface="宋体" panose="02010600030101010101" pitchFamily="2" charset="-122"/>
                  </a:rPr>
                  <a:t>表示任务中的类别数，在本次分割任务中，</a:t>
                </a:r>
                <a:r>
                  <a:rPr lang="en-US" altLang="zh-CN" sz="1400" kern="100">
                    <a:effectLst/>
                    <a:latin typeface="Times New Roman" panose="02020603050405020304" pitchFamily="18" charset="0"/>
                    <a:ea typeface="宋体" panose="02010600030101010101" pitchFamily="2" charset="-122"/>
                  </a:rPr>
                  <a:t>K=2</a:t>
                </a:r>
                <a:r>
                  <a:rPr lang="zh-CN" altLang="zh-CN" sz="1400" kern="100">
                    <a:effectLst/>
                    <a:latin typeface="Times New Roman" panose="02020603050405020304" pitchFamily="18" charset="0"/>
                    <a:ea typeface="宋体" panose="02010600030101010101" pitchFamily="2" charset="-122"/>
                  </a:rPr>
                  <a:t>。</a:t>
                </a:r>
                <a:r>
                  <a:rPr lang="en-US" altLang="zh-CN" sz="1400" kern="100">
                    <a:effectLst/>
                    <a:latin typeface="Times New Roman" panose="02020603050405020304" pitchFamily="18" charset="0"/>
                    <a:ea typeface="宋体" panose="02010600030101010101" pitchFamily="2" charset="-122"/>
                  </a:rPr>
                  <a:t>k</a:t>
                </a:r>
                <a:r>
                  <a:rPr lang="zh-CN" altLang="zh-CN" sz="1400" kern="100">
                    <a:effectLst/>
                    <a:latin typeface="Times New Roman" panose="02020603050405020304" pitchFamily="18" charset="0"/>
                    <a:ea typeface="宋体" panose="02010600030101010101" pitchFamily="2" charset="-122"/>
                  </a:rPr>
                  <a:t>表示分类索引，变化范围为</a:t>
                </a:r>
                <a:r>
                  <a:rPr lang="en-US" altLang="zh-CN" sz="1400" kern="100">
                    <a:effectLst/>
                    <a:latin typeface="Times New Roman" panose="02020603050405020304" pitchFamily="18" charset="0"/>
                    <a:ea typeface="宋体" panose="02010600030101010101" pitchFamily="2" charset="-122"/>
                  </a:rPr>
                  <a:t>0-K</a:t>
                </a:r>
                <a:r>
                  <a:rPr lang="zh-CN" altLang="zh-CN" sz="1400" kern="100">
                    <a:effectLst/>
                    <a:latin typeface="Times New Roman" panose="02020603050405020304" pitchFamily="18" charset="0"/>
                    <a:ea typeface="宋体" panose="02010600030101010101" pitchFamily="2" charset="-122"/>
                  </a:rPr>
                  <a:t>。</a:t>
                </a:r>
                <a:r>
                  <a:rPr lang="en-US" altLang="zh-CN" sz="1400" kern="100">
                    <a:effectLst/>
                    <a:latin typeface="Times New Roman" panose="02020603050405020304" pitchFamily="18" charset="0"/>
                    <a:ea typeface="宋体" panose="02010600030101010101" pitchFamily="2" charset="-122"/>
                  </a:rPr>
                  <a:t>I </a:t>
                </a:r>
                <a:r>
                  <a:rPr lang="zh-CN" altLang="zh-CN" sz="1400" kern="100">
                    <a:effectLst/>
                    <a:latin typeface="Times New Roman" panose="02020603050405020304" pitchFamily="18" charset="0"/>
                    <a:ea typeface="宋体" panose="02010600030101010101" pitchFamily="2" charset="-122"/>
                  </a:rPr>
                  <a:t>表示图像或体积中的像素或体素的集合。</a:t>
                </a:r>
                <a14:m>
                  <m:oMath xmlns:m="http://schemas.openxmlformats.org/officeDocument/2006/math">
                    <m:sSubSup>
                      <m:sSubSupPr>
                        <m:ctrlPr>
                          <a:rPr lang="zh-CN" altLang="zh-CN" sz="1400" i="1" kern="100">
                            <a:effectLst/>
                            <a:latin typeface="Cambria Math" panose="02040503050406030204" pitchFamily="18" charset="0"/>
                            <a:ea typeface="Cambria Math" panose="02040503050406030204" pitchFamily="18" charset="0"/>
                          </a:rPr>
                        </m:ctrlPr>
                      </m:sSubSupPr>
                      <m:e>
                        <m:r>
                          <a:rPr lang="en-US" altLang="zh-CN" sz="1400" i="1" kern="100">
                            <a:effectLst/>
                            <a:latin typeface="Cambria Math" panose="02040503050406030204" pitchFamily="18" charset="0"/>
                            <a:ea typeface="宋体" panose="02010600030101010101" pitchFamily="2" charset="-122"/>
                          </a:rPr>
                          <m:t>𝑢</m:t>
                        </m:r>
                      </m:e>
                      <m:sub>
                        <m:r>
                          <a:rPr lang="en-US" altLang="zh-CN" sz="1400" i="1" kern="100">
                            <a:effectLst/>
                            <a:latin typeface="Cambria Math" panose="02040503050406030204" pitchFamily="18" charset="0"/>
                            <a:ea typeface="宋体" panose="02010600030101010101" pitchFamily="2" charset="-122"/>
                          </a:rPr>
                          <m:t>𝑖</m:t>
                        </m:r>
                      </m:sub>
                      <m:sup>
                        <m:r>
                          <a:rPr lang="en-US" altLang="zh-CN" sz="1400" i="1" kern="100">
                            <a:effectLst/>
                            <a:latin typeface="Cambria Math" panose="02040503050406030204" pitchFamily="18" charset="0"/>
                            <a:ea typeface="宋体" panose="02010600030101010101" pitchFamily="2" charset="-122"/>
                          </a:rPr>
                          <m:t>𝑘</m:t>
                        </m:r>
                      </m:sup>
                    </m:sSubSup>
                  </m:oMath>
                </a14:m>
                <a:r>
                  <a:rPr lang="zh-CN" altLang="zh-CN" sz="1400" kern="100">
                    <a:effectLst/>
                    <a:latin typeface="Times New Roman" panose="02020603050405020304" pitchFamily="18" charset="0"/>
                    <a:ea typeface="宋体" panose="02010600030101010101" pitchFamily="2" charset="-122"/>
                  </a:rPr>
                  <a:t>表示模型对样本</a:t>
                </a:r>
                <a:r>
                  <a:rPr lang="en-US" altLang="zh-CN" sz="1400" kern="100">
                    <a:effectLst/>
                    <a:latin typeface="Times New Roman" panose="02020603050405020304" pitchFamily="18" charset="0"/>
                    <a:ea typeface="宋体" panose="02010600030101010101" pitchFamily="2" charset="-122"/>
                  </a:rPr>
                  <a:t>i</a:t>
                </a:r>
                <a:r>
                  <a:rPr lang="zh-CN" altLang="zh-CN" sz="1400" kern="100">
                    <a:effectLst/>
                    <a:latin typeface="Times New Roman" panose="02020603050405020304" pitchFamily="18" charset="0"/>
                    <a:ea typeface="宋体" panose="02010600030101010101" pitchFamily="2" charset="-122"/>
                  </a:rPr>
                  <a:t>中属于类别</a:t>
                </a:r>
                <a:r>
                  <a:rPr lang="en-US" altLang="zh-CN" sz="1400" kern="100">
                    <a:effectLst/>
                    <a:latin typeface="Times New Roman" panose="02020603050405020304" pitchFamily="18" charset="0"/>
                    <a:ea typeface="宋体" panose="02010600030101010101" pitchFamily="2" charset="-122"/>
                  </a:rPr>
                  <a:t>k</a:t>
                </a:r>
                <a:r>
                  <a:rPr lang="zh-CN" altLang="zh-CN" sz="1400" kern="100">
                    <a:effectLst/>
                    <a:latin typeface="Times New Roman" panose="02020603050405020304" pitchFamily="18" charset="0"/>
                    <a:ea typeface="宋体" panose="02010600030101010101" pitchFamily="2" charset="-122"/>
                  </a:rPr>
                  <a:t>的像素的预测概率。</a:t>
                </a:r>
                <a14:m>
                  <m:oMath xmlns:m="http://schemas.openxmlformats.org/officeDocument/2006/math">
                    <m:sSubSup>
                      <m:sSubSupPr>
                        <m:ctrlPr>
                          <a:rPr lang="zh-CN" altLang="zh-CN" sz="1400" i="1" kern="100">
                            <a:effectLst/>
                            <a:latin typeface="Cambria Math" panose="02040503050406030204" pitchFamily="18" charset="0"/>
                            <a:ea typeface="Cambria Math" panose="02040503050406030204" pitchFamily="18" charset="0"/>
                          </a:rPr>
                        </m:ctrlPr>
                      </m:sSubSupPr>
                      <m:e>
                        <m:r>
                          <a:rPr lang="en-US" altLang="zh-CN" sz="1400" i="1" kern="100">
                            <a:effectLst/>
                            <a:latin typeface="Cambria Math" panose="02040503050406030204" pitchFamily="18" charset="0"/>
                            <a:ea typeface="宋体" panose="02010600030101010101" pitchFamily="2" charset="-122"/>
                          </a:rPr>
                          <m:t>𝑣</m:t>
                        </m:r>
                      </m:e>
                      <m:sub>
                        <m:r>
                          <a:rPr lang="en-US" altLang="zh-CN" sz="1400" i="1" kern="100">
                            <a:effectLst/>
                            <a:latin typeface="Cambria Math" panose="02040503050406030204" pitchFamily="18" charset="0"/>
                            <a:ea typeface="宋体" panose="02010600030101010101" pitchFamily="2" charset="-122"/>
                          </a:rPr>
                          <m:t>𝑖</m:t>
                        </m:r>
                      </m:sub>
                      <m:sup>
                        <m:r>
                          <a:rPr lang="en-US" altLang="zh-CN" sz="1400" i="1" kern="100">
                            <a:effectLst/>
                            <a:latin typeface="Cambria Math" panose="02040503050406030204" pitchFamily="18" charset="0"/>
                            <a:ea typeface="宋体" panose="02010600030101010101" pitchFamily="2" charset="-122"/>
                          </a:rPr>
                          <m:t>𝑘</m:t>
                        </m:r>
                      </m:sup>
                    </m:sSubSup>
                  </m:oMath>
                </a14:m>
                <a:r>
                  <a:rPr lang="zh-CN" altLang="zh-CN" sz="1400" kern="100">
                    <a:effectLst/>
                    <a:latin typeface="Times New Roman" panose="02020603050405020304" pitchFamily="18" charset="0"/>
                    <a:ea typeface="宋体" panose="02010600030101010101" pitchFamily="2" charset="-122"/>
                  </a:rPr>
                  <a:t>表示样本</a:t>
                </a:r>
                <a:r>
                  <a:rPr lang="en-US" altLang="zh-CN" sz="1400" kern="100">
                    <a:effectLst/>
                    <a:latin typeface="Times New Roman" panose="02020603050405020304" pitchFamily="18" charset="0"/>
                    <a:ea typeface="宋体" panose="02010600030101010101" pitchFamily="2" charset="-122"/>
                  </a:rPr>
                  <a:t>i</a:t>
                </a:r>
                <a:r>
                  <a:rPr lang="zh-CN" altLang="zh-CN" sz="1400" kern="100">
                    <a:effectLst/>
                    <a:latin typeface="Times New Roman" panose="02020603050405020304" pitchFamily="18" charset="0"/>
                    <a:ea typeface="宋体" panose="02010600030101010101" pitchFamily="2" charset="-122"/>
                  </a:rPr>
                  <a:t>中属于类别</a:t>
                </a:r>
                <a:r>
                  <a:rPr lang="en-US" altLang="zh-CN" sz="1400" kern="100">
                    <a:effectLst/>
                    <a:latin typeface="Times New Roman" panose="02020603050405020304" pitchFamily="18" charset="0"/>
                    <a:ea typeface="宋体" panose="02010600030101010101" pitchFamily="2" charset="-122"/>
                  </a:rPr>
                  <a:t>k</a:t>
                </a:r>
                <a:r>
                  <a:rPr lang="zh-CN" altLang="zh-CN" sz="1400" kern="100">
                    <a:effectLst/>
                    <a:latin typeface="Times New Roman" panose="02020603050405020304" pitchFamily="18" charset="0"/>
                    <a:ea typeface="宋体" panose="02010600030101010101" pitchFamily="2" charset="-122"/>
                  </a:rPr>
                  <a:t>的像素的真实标签。</a:t>
                </a:r>
              </a:p>
            </p:txBody>
          </p:sp>
        </mc:Choice>
        <mc:Fallback xmlns="">
          <p:sp>
            <p:nvSpPr>
              <p:cNvPr id="4" name="文本框 3">
                <a:extLst>
                  <a:ext uri="{FF2B5EF4-FFF2-40B4-BE49-F238E27FC236}">
                    <a16:creationId xmlns:a16="http://schemas.microsoft.com/office/drawing/2014/main" id="{822F93F3-46C3-7594-3B6E-909A94E48D99}"/>
                  </a:ext>
                </a:extLst>
              </p:cNvPr>
              <p:cNvSpPr txBox="1">
                <a:spLocks noRot="1" noChangeAspect="1" noMove="1" noResize="1" noEditPoints="1" noAdjustHandles="1" noChangeArrowheads="1" noChangeShapeType="1" noTextEdit="1"/>
              </p:cNvSpPr>
              <p:nvPr/>
            </p:nvSpPr>
            <p:spPr>
              <a:xfrm>
                <a:off x="2032000" y="2430640"/>
                <a:ext cx="8128000" cy="916213"/>
              </a:xfrm>
              <a:prstGeom prst="rect">
                <a:avLst/>
              </a:prstGeom>
              <a:blipFill>
                <a:blip r:embed="rId3"/>
                <a:stretch>
                  <a:fillRect l="-156" r="-156" b="-547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72393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优化器：</a:t>
            </a:r>
            <a:r>
              <a:rPr lang="en-US" altLang="zh-CN" dirty="0" err="1"/>
              <a:t>adam</a:t>
            </a:r>
            <a:endParaRPr lang="zh-CN" altLang="en-US" dirty="0"/>
          </a:p>
        </p:txBody>
      </p:sp>
      <p:graphicFrame>
        <p:nvGraphicFramePr>
          <p:cNvPr id="5" name="表格 4">
            <a:extLst>
              <a:ext uri="{FF2B5EF4-FFF2-40B4-BE49-F238E27FC236}">
                <a16:creationId xmlns:a16="http://schemas.microsoft.com/office/drawing/2014/main" id="{DC6146D2-BF78-86FF-91B8-D4605A3A2D1E}"/>
              </a:ext>
            </a:extLst>
          </p:cNvPr>
          <p:cNvGraphicFramePr>
            <a:graphicFrameLocks noGrp="1"/>
          </p:cNvGraphicFramePr>
          <p:nvPr>
            <p:extLst>
              <p:ext uri="{D42A27DB-BD31-4B8C-83A1-F6EECF244321}">
                <p14:modId xmlns:p14="http://schemas.microsoft.com/office/powerpoint/2010/main" val="590468926"/>
              </p:ext>
            </p:extLst>
          </p:nvPr>
        </p:nvGraphicFramePr>
        <p:xfrm>
          <a:off x="2032000" y="1853407"/>
          <a:ext cx="8128000" cy="3077805"/>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481053680"/>
                    </a:ext>
                  </a:extLst>
                </a:gridCol>
                <a:gridCol w="4064000">
                  <a:extLst>
                    <a:ext uri="{9D8B030D-6E8A-4147-A177-3AD203B41FA5}">
                      <a16:colId xmlns:a16="http://schemas.microsoft.com/office/drawing/2014/main" val="1374463800"/>
                    </a:ext>
                  </a:extLst>
                </a:gridCol>
              </a:tblGrid>
              <a:tr h="402381">
                <a:tc>
                  <a:txBody>
                    <a:bodyPr/>
                    <a:lstStyle/>
                    <a:p>
                      <a:pPr algn="ctr"/>
                      <a:r>
                        <a:rPr lang="en-US" altLang="zh-CN" sz="1800" dirty="0"/>
                        <a:t>Adam</a:t>
                      </a:r>
                      <a:endParaRPr lang="zh-CN" altLang="en-US" dirty="0"/>
                    </a:p>
                  </a:txBody>
                  <a:tcPr/>
                </a:tc>
                <a:tc>
                  <a:txBody>
                    <a:bodyPr/>
                    <a:lstStyle/>
                    <a:p>
                      <a:pPr algn="ctr"/>
                      <a:r>
                        <a:rPr lang="en-US" altLang="zh-CN" sz="1800" dirty="0"/>
                        <a:t>SGD</a:t>
                      </a:r>
                      <a:endParaRPr lang="zh-CN" altLang="en-US" dirty="0"/>
                    </a:p>
                  </a:txBody>
                  <a:tcPr/>
                </a:tc>
                <a:extLst>
                  <a:ext uri="{0D108BD9-81ED-4DB2-BD59-A6C34878D82A}">
                    <a16:rowId xmlns:a16="http://schemas.microsoft.com/office/drawing/2014/main" val="2085787070"/>
                  </a:ext>
                </a:extLst>
              </a:tr>
              <a:tr h="614976">
                <a:tc>
                  <a:txBody>
                    <a:bodyPr/>
                    <a:lstStyle/>
                    <a:p>
                      <a:pPr algn="ctr"/>
                      <a:r>
                        <a:rPr lang="zh-CN" altLang="en-US" dirty="0"/>
                        <a:t>使用自适应学习率，能够更灵活地适应不同参数的梯度变化</a:t>
                      </a:r>
                    </a:p>
                  </a:txBody>
                  <a:tcPr anchor="ctr"/>
                </a:tc>
                <a:tc>
                  <a:txBody>
                    <a:bodyPr/>
                    <a:lstStyle/>
                    <a:p>
                      <a:pPr algn="ctr"/>
                      <a:r>
                        <a:rPr lang="zh-CN" altLang="en-US" dirty="0"/>
                        <a:t>手动调整学习率下降规则</a:t>
                      </a:r>
                    </a:p>
                  </a:txBody>
                  <a:tcPr anchor="ctr"/>
                </a:tc>
                <a:extLst>
                  <a:ext uri="{0D108BD9-81ED-4DB2-BD59-A6C34878D82A}">
                    <a16:rowId xmlns:a16="http://schemas.microsoft.com/office/drawing/2014/main" val="3992860466"/>
                  </a:ext>
                </a:extLst>
              </a:tr>
              <a:tr h="878537">
                <a:tc>
                  <a:txBody>
                    <a:bodyPr/>
                    <a:lstStyle/>
                    <a:p>
                      <a:pPr algn="ctr"/>
                      <a:r>
                        <a:rPr lang="zh-CN" altLang="en-US" dirty="0"/>
                        <a:t>引入动量，通过估计梯度的一阶和二阶矩来计算参数更新，收敛效果好</a:t>
                      </a:r>
                    </a:p>
                  </a:txBody>
                  <a:tcPr anchor="ctr"/>
                </a:tc>
                <a:tc>
                  <a:txBody>
                    <a:bodyPr/>
                    <a:lstStyle/>
                    <a:p>
                      <a:pPr algn="ctr"/>
                      <a:r>
                        <a:rPr lang="zh-CN" altLang="en-US" dirty="0"/>
                        <a:t>大量平坦区域时难以收敛</a:t>
                      </a:r>
                    </a:p>
                  </a:txBody>
                  <a:tcPr anchor="ctr"/>
                </a:tc>
                <a:extLst>
                  <a:ext uri="{0D108BD9-81ED-4DB2-BD59-A6C34878D82A}">
                    <a16:rowId xmlns:a16="http://schemas.microsoft.com/office/drawing/2014/main" val="1186331680"/>
                  </a:ext>
                </a:extLst>
              </a:tr>
              <a:tr h="614976">
                <a:tc>
                  <a:txBody>
                    <a:bodyPr/>
                    <a:lstStyle/>
                    <a:p>
                      <a:pPr algn="ctr"/>
                      <a:r>
                        <a:rPr lang="en-US" altLang="zh-CN" dirty="0"/>
                        <a:t>total loss</a:t>
                      </a:r>
                      <a:r>
                        <a:rPr lang="zh-CN" altLang="en-US" dirty="0"/>
                        <a:t>下降较慢，但能够收敛</a:t>
                      </a:r>
                    </a:p>
                  </a:txBody>
                  <a:tcPr anchor="ctr"/>
                </a:tc>
                <a:tc>
                  <a:txBody>
                    <a:bodyPr/>
                    <a:lstStyle/>
                    <a:p>
                      <a:pPr algn="ctr"/>
                      <a:r>
                        <a:rPr lang="en-US" altLang="zh-CN" dirty="0"/>
                        <a:t>total loss</a:t>
                      </a:r>
                      <a:r>
                        <a:rPr lang="zh-CN" altLang="en-US" dirty="0"/>
                        <a:t>下降更快，但容易陷入验证集性能饱和情况</a:t>
                      </a:r>
                    </a:p>
                  </a:txBody>
                  <a:tcPr anchor="ctr"/>
                </a:tc>
                <a:extLst>
                  <a:ext uri="{0D108BD9-81ED-4DB2-BD59-A6C34878D82A}">
                    <a16:rowId xmlns:a16="http://schemas.microsoft.com/office/drawing/2014/main" val="1366959215"/>
                  </a:ext>
                </a:extLst>
              </a:tr>
              <a:tr h="516727">
                <a:tc>
                  <a:txBody>
                    <a:bodyPr/>
                    <a:lstStyle/>
                    <a:p>
                      <a:pPr algn="ctr"/>
                      <a:r>
                        <a:rPr lang="zh-CN" altLang="en-US" dirty="0"/>
                        <a:t>对于稀疏梯度的适应性更好</a:t>
                      </a:r>
                    </a:p>
                  </a:txBody>
                  <a:tcPr anchor="ctr"/>
                </a:tc>
                <a:tc>
                  <a:txBody>
                    <a:bodyPr/>
                    <a:lstStyle/>
                    <a:p>
                      <a:pPr algn="ctr"/>
                      <a:r>
                        <a:rPr lang="zh-CN" altLang="en-US" dirty="0"/>
                        <a:t>对于稀疏梯度的适应性较差</a:t>
                      </a:r>
                    </a:p>
                  </a:txBody>
                  <a:tcPr anchor="ctr"/>
                </a:tc>
                <a:extLst>
                  <a:ext uri="{0D108BD9-81ED-4DB2-BD59-A6C34878D82A}">
                    <a16:rowId xmlns:a16="http://schemas.microsoft.com/office/drawing/2014/main" val="3801360375"/>
                  </a:ext>
                </a:extLst>
              </a:tr>
            </a:tbl>
          </a:graphicData>
        </a:graphic>
      </p:graphicFrame>
    </p:spTree>
    <p:extLst>
      <p:ext uri="{BB962C8B-B14F-4D97-AF65-F5344CB8AC3E}">
        <p14:creationId xmlns:p14="http://schemas.microsoft.com/office/powerpoint/2010/main" val="1007324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B04F60A-4052-FC6D-2D59-C793D754B4ED}"/>
              </a:ext>
            </a:extLst>
          </p:cNvPr>
          <p:cNvSpPr>
            <a:spLocks noGrp="1"/>
          </p:cNvSpPr>
          <p:nvPr>
            <p:ph type="body" sz="quarter" idx="10"/>
          </p:nvPr>
        </p:nvSpPr>
        <p:spPr/>
        <p:txBody>
          <a:bodyPr/>
          <a:lstStyle/>
          <a:p>
            <a:r>
              <a:rPr lang="zh-CN" altLang="en-US" kern="100">
                <a:effectLst/>
                <a:latin typeface="Times New Roman" panose="02020603050405020304" pitchFamily="18" charset="0"/>
                <a:ea typeface="宋体" panose="02010600030101010101" pitchFamily="2" charset="-122"/>
                <a:cs typeface="Times New Roman" panose="02020603050405020304" pitchFamily="18" charset="0"/>
              </a:rPr>
              <a:t>训练</a:t>
            </a:r>
            <a:r>
              <a:rPr lang="zh-CN" altLang="zh-CN" kern="100">
                <a:effectLst/>
                <a:latin typeface="Times New Roman" panose="02020603050405020304" pitchFamily="18" charset="0"/>
                <a:ea typeface="宋体" panose="02010600030101010101" pitchFamily="2" charset="-122"/>
                <a:cs typeface="Times New Roman" panose="02020603050405020304" pitchFamily="18" charset="0"/>
              </a:rPr>
              <a:t>可视化</a:t>
            </a:r>
            <a:r>
              <a:rPr lang="zh-CN" altLang="zh-CN">
                <a:effectLst/>
              </a:rPr>
              <a:t> </a:t>
            </a:r>
            <a:endParaRPr kumimoji="1" lang="zh-CN" altLang="en-US"/>
          </a:p>
        </p:txBody>
      </p:sp>
      <p:pic>
        <p:nvPicPr>
          <p:cNvPr id="6" name="Picture 266351557">
            <a:extLst>
              <a:ext uri="{FF2B5EF4-FFF2-40B4-BE49-F238E27FC236}">
                <a16:creationId xmlns:a16="http://schemas.microsoft.com/office/drawing/2014/main" id="{500F73A7-0612-1BB4-0C6B-C3785D27E01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187" t="4657" r="5604" b="3535"/>
          <a:stretch/>
        </p:blipFill>
        <p:spPr bwMode="auto">
          <a:xfrm>
            <a:off x="2697425" y="1621801"/>
            <a:ext cx="6797150" cy="424492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17445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1"/>
          <p:cNvSpPr txBox="1">
            <a:spLocks/>
          </p:cNvSpPr>
          <p:nvPr/>
        </p:nvSpPr>
        <p:spPr>
          <a:xfrm>
            <a:off x="457200" y="1908279"/>
            <a:ext cx="5467350" cy="1638300"/>
          </a:xfrm>
          <a:prstGeom prst="rect">
            <a:avLst/>
          </a:prstGeom>
        </p:spPr>
        <p:txBody>
          <a:bodyPr vert="horz" lIns="144000" tIns="144000" rIns="144000" bIns="144000" rtlCol="0" anchor="ctr" anchorCtr="0">
            <a:normAutofit fontScale="92500"/>
          </a:bodyPr>
          <a:lstStyle>
            <a:lvl1pPr marL="0" indent="0" algn="ctr" defTabSz="914400" rtl="0" eaLnBrk="1" latinLnBrk="0" hangingPunct="1">
              <a:lnSpc>
                <a:spcPct val="100000"/>
              </a:lnSpc>
              <a:spcBef>
                <a:spcPts val="1000"/>
              </a:spcBef>
              <a:buFont typeface="Arial" panose="020B0604020202020204" pitchFamily="34" charset="0"/>
              <a:buNone/>
              <a:defRPr sz="6000" b="1" kern="1200">
                <a:solidFill>
                  <a:schemeClr val="bg1"/>
                </a:solidFill>
                <a:effectLst>
                  <a:outerShdw blurRad="38100" dist="38100" dir="2700000" algn="tl">
                    <a:srgbClr val="000000">
                      <a:alpha val="43137"/>
                    </a:srgbClr>
                  </a:outerShdw>
                </a:effectLst>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结果对比与分析</a:t>
            </a:r>
          </a:p>
        </p:txBody>
      </p:sp>
    </p:spTree>
    <p:extLst>
      <p:ext uri="{BB962C8B-B14F-4D97-AF65-F5344CB8AC3E}">
        <p14:creationId xmlns:p14="http://schemas.microsoft.com/office/powerpoint/2010/main" val="16237186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a:extLst>
              <a:ext uri="{FF2B5EF4-FFF2-40B4-BE49-F238E27FC236}">
                <a16:creationId xmlns:a16="http://schemas.microsoft.com/office/drawing/2014/main" id="{B757492A-B99B-5EDA-E17F-DBB3DFF8CA29}"/>
              </a:ext>
            </a:extLst>
          </p:cNvPr>
          <p:cNvSpPr>
            <a:spLocks noGrp="1"/>
          </p:cNvSpPr>
          <p:nvPr>
            <p:ph type="body" sz="quarter" idx="10"/>
          </p:nvPr>
        </p:nvSpPr>
        <p:spPr/>
        <p:txBody>
          <a:bodyPr/>
          <a:lstStyle/>
          <a:p>
            <a:r>
              <a:rPr lang="zh-CN" altLang="en-US" dirty="0"/>
              <a:t>预测结果遮罩及组合</a:t>
            </a:r>
          </a:p>
        </p:txBody>
      </p:sp>
      <p:pic>
        <p:nvPicPr>
          <p:cNvPr id="14" name="图片 13">
            <a:extLst>
              <a:ext uri="{FF2B5EF4-FFF2-40B4-BE49-F238E27FC236}">
                <a16:creationId xmlns:a16="http://schemas.microsoft.com/office/drawing/2014/main" id="{CC5F77D0-F8FA-D713-2775-6BB19F0ABF17}"/>
              </a:ext>
            </a:extLst>
          </p:cNvPr>
          <p:cNvPicPr>
            <a:picLocks noChangeAspect="1"/>
          </p:cNvPicPr>
          <p:nvPr/>
        </p:nvPicPr>
        <p:blipFill>
          <a:blip r:embed="rId2"/>
          <a:stretch>
            <a:fillRect/>
          </a:stretch>
        </p:blipFill>
        <p:spPr>
          <a:xfrm>
            <a:off x="2876372" y="856211"/>
            <a:ext cx="6439256" cy="6050650"/>
          </a:xfrm>
          <a:prstGeom prst="rect">
            <a:avLst/>
          </a:prstGeom>
        </p:spPr>
      </p:pic>
    </p:spTree>
    <p:extLst>
      <p:ext uri="{BB962C8B-B14F-4D97-AF65-F5344CB8AC3E}">
        <p14:creationId xmlns:p14="http://schemas.microsoft.com/office/powerpoint/2010/main" val="4286916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Dice Loss </a:t>
            </a:r>
            <a:r>
              <a:rPr lang="zh-CN" altLang="en-US" dirty="0"/>
              <a:t>评估</a:t>
            </a:r>
          </a:p>
        </p:txBody>
      </p:sp>
      <p:graphicFrame>
        <p:nvGraphicFramePr>
          <p:cNvPr id="3" name="表格 2">
            <a:extLst>
              <a:ext uri="{FF2B5EF4-FFF2-40B4-BE49-F238E27FC236}">
                <a16:creationId xmlns:a16="http://schemas.microsoft.com/office/drawing/2014/main" id="{7F031478-17AC-AD0F-1A9F-54FDF59A6CE9}"/>
              </a:ext>
            </a:extLst>
          </p:cNvPr>
          <p:cNvGraphicFramePr>
            <a:graphicFrameLocks noGrp="1"/>
          </p:cNvGraphicFramePr>
          <p:nvPr>
            <p:extLst>
              <p:ext uri="{D42A27DB-BD31-4B8C-83A1-F6EECF244321}">
                <p14:modId xmlns:p14="http://schemas.microsoft.com/office/powerpoint/2010/main" val="3619443559"/>
              </p:ext>
            </p:extLst>
          </p:nvPr>
        </p:nvGraphicFramePr>
        <p:xfrm>
          <a:off x="1595582" y="1750039"/>
          <a:ext cx="9000837" cy="3357923"/>
        </p:xfrm>
        <a:graphic>
          <a:graphicData uri="http://schemas.openxmlformats.org/drawingml/2006/table">
            <a:tbl>
              <a:tblPr firstRow="1" firstCol="1" bandRow="1">
                <a:tableStyleId>{5C22544A-7EE6-4342-B048-85BDC9FD1C3A}</a:tableStyleId>
              </a:tblPr>
              <a:tblGrid>
                <a:gridCol w="4106108">
                  <a:extLst>
                    <a:ext uri="{9D8B030D-6E8A-4147-A177-3AD203B41FA5}">
                      <a16:colId xmlns:a16="http://schemas.microsoft.com/office/drawing/2014/main" val="327963209"/>
                    </a:ext>
                  </a:extLst>
                </a:gridCol>
                <a:gridCol w="2489627">
                  <a:extLst>
                    <a:ext uri="{9D8B030D-6E8A-4147-A177-3AD203B41FA5}">
                      <a16:colId xmlns:a16="http://schemas.microsoft.com/office/drawing/2014/main" val="1700658496"/>
                    </a:ext>
                  </a:extLst>
                </a:gridCol>
                <a:gridCol w="2405102">
                  <a:extLst>
                    <a:ext uri="{9D8B030D-6E8A-4147-A177-3AD203B41FA5}">
                      <a16:colId xmlns:a16="http://schemas.microsoft.com/office/drawing/2014/main" val="3589184309"/>
                    </a:ext>
                  </a:extLst>
                </a:gridCol>
              </a:tblGrid>
              <a:tr h="360750">
                <a:tc>
                  <a:txBody>
                    <a:bodyPr/>
                    <a:lstStyle/>
                    <a:p>
                      <a:pPr algn="ctr" hangingPunct="0">
                        <a:lnSpc>
                          <a:spcPct val="125000"/>
                        </a:lnSpc>
                      </a:pPr>
                      <a:r>
                        <a:rPr lang="zh-CN" altLang="en-US" sz="1600" kern="100" dirty="0">
                          <a:effectLst/>
                          <a:latin typeface="+mj-ea"/>
                          <a:ea typeface="+mj-ea"/>
                        </a:rPr>
                        <a:t>任务</a:t>
                      </a:r>
                      <a:r>
                        <a:rPr lang="en-US" altLang="zh-CN" sz="1600" kern="100" dirty="0">
                          <a:effectLst/>
                          <a:latin typeface="+mj-ea"/>
                          <a:ea typeface="+mj-ea"/>
                        </a:rPr>
                        <a:t>\Avg dice loss</a:t>
                      </a:r>
                      <a:endParaRPr lang="zh-CN" sz="1200" kern="100" dirty="0">
                        <a:effectLst/>
                        <a:latin typeface="+mj-ea"/>
                        <a:ea typeface="+mj-ea"/>
                      </a:endParaRPr>
                    </a:p>
                  </a:txBody>
                  <a:tcPr marL="68580" marR="68580" marT="0" marB="0" anchor="ctr"/>
                </a:tc>
                <a:tc>
                  <a:txBody>
                    <a:bodyPr/>
                    <a:lstStyle/>
                    <a:p>
                      <a:pPr algn="ctr" hangingPunct="0">
                        <a:lnSpc>
                          <a:spcPct val="125000"/>
                        </a:lnSpc>
                      </a:pPr>
                      <a:r>
                        <a:rPr lang="zh-CN" altLang="en-US" sz="1600" kern="100" dirty="0">
                          <a:effectLst/>
                          <a:latin typeface="+mj-ea"/>
                          <a:ea typeface="+mj-ea"/>
                        </a:rPr>
                        <a:t>本地测试（分数</a:t>
                      </a:r>
                      <a:r>
                        <a:rPr lang="en-US" altLang="zh-CN" sz="1600" kern="100" dirty="0">
                          <a:effectLst/>
                          <a:latin typeface="+mj-ea"/>
                          <a:ea typeface="+mj-ea"/>
                        </a:rPr>
                        <a:t>/</a:t>
                      </a:r>
                      <a:r>
                        <a:rPr lang="zh-CN" altLang="en-US" sz="1600" kern="100" dirty="0">
                          <a:effectLst/>
                          <a:latin typeface="+mj-ea"/>
                          <a:ea typeface="+mj-ea"/>
                        </a:rPr>
                        <a:t>排名）</a:t>
                      </a:r>
                      <a:endParaRPr lang="zh-CN" sz="1200" kern="100" dirty="0">
                        <a:effectLst/>
                        <a:latin typeface="+mj-ea"/>
                        <a:ea typeface="+mj-ea"/>
                      </a:endParaRPr>
                    </a:p>
                  </a:txBody>
                  <a:tcPr marL="68580" marR="68580" marT="0" marB="0" anchor="ctr"/>
                </a:tc>
                <a:tc>
                  <a:txBody>
                    <a:bodyPr/>
                    <a:lstStyle/>
                    <a:p>
                      <a:pPr marL="0" algn="ctr" defTabSz="914400" rtl="0" eaLnBrk="1" latinLnBrk="0" hangingPunct="0">
                        <a:lnSpc>
                          <a:spcPct val="125000"/>
                        </a:lnSpc>
                      </a:pPr>
                      <a:r>
                        <a:rPr lang="zh-CN" altLang="en-US" sz="1600" b="1" kern="100" dirty="0">
                          <a:solidFill>
                            <a:schemeClr val="lt1"/>
                          </a:solidFill>
                          <a:effectLst/>
                          <a:latin typeface="+mj-ea"/>
                          <a:ea typeface="+mj-ea"/>
                          <a:cs typeface="+mn-cs"/>
                        </a:rPr>
                        <a:t>提交测试</a:t>
                      </a:r>
                      <a:r>
                        <a:rPr lang="zh-CN" altLang="en-US" sz="1600" b="1" kern="100" dirty="0">
                          <a:solidFill>
                            <a:schemeClr val="lt1"/>
                          </a:solidFill>
                          <a:effectLst/>
                          <a:latin typeface="+mj-ea"/>
                          <a:ea typeface="+mn-ea"/>
                          <a:cs typeface="+mn-cs"/>
                        </a:rPr>
                        <a:t>（分数</a:t>
                      </a:r>
                      <a:r>
                        <a:rPr lang="en-US" altLang="zh-CN" sz="1600" b="1" kern="100" dirty="0">
                          <a:solidFill>
                            <a:schemeClr val="lt1"/>
                          </a:solidFill>
                          <a:effectLst/>
                          <a:latin typeface="+mj-ea"/>
                          <a:ea typeface="+mn-ea"/>
                          <a:cs typeface="+mn-cs"/>
                        </a:rPr>
                        <a:t>/</a:t>
                      </a:r>
                      <a:r>
                        <a:rPr lang="zh-CN" altLang="en-US" sz="1600" b="1" kern="100" dirty="0">
                          <a:solidFill>
                            <a:schemeClr val="lt1"/>
                          </a:solidFill>
                          <a:effectLst/>
                          <a:latin typeface="+mj-ea"/>
                          <a:ea typeface="+mn-ea"/>
                          <a:cs typeface="+mn-cs"/>
                        </a:rPr>
                        <a:t>排名）</a:t>
                      </a:r>
                      <a:endParaRPr lang="zh-CN" altLang="en-US" sz="1600" b="1" kern="100" dirty="0">
                        <a:solidFill>
                          <a:schemeClr val="lt1"/>
                        </a:solidFill>
                        <a:effectLst/>
                        <a:latin typeface="+mj-ea"/>
                        <a:ea typeface="+mj-ea"/>
                        <a:cs typeface="+mn-cs"/>
                      </a:endParaRPr>
                    </a:p>
                  </a:txBody>
                  <a:tcPr marL="68580" marR="68580" marT="0" marB="0" anchor="ctr"/>
                </a:tc>
                <a:extLst>
                  <a:ext uri="{0D108BD9-81ED-4DB2-BD59-A6C34878D82A}">
                    <a16:rowId xmlns:a16="http://schemas.microsoft.com/office/drawing/2014/main" val="1964741746"/>
                  </a:ext>
                </a:extLst>
              </a:tr>
              <a:tr h="756803">
                <a:tc>
                  <a:txBody>
                    <a:bodyPr/>
                    <a:lstStyle/>
                    <a:p>
                      <a:pPr algn="ctr" hangingPunct="0">
                        <a:lnSpc>
                          <a:spcPct val="125000"/>
                        </a:lnSpc>
                      </a:pPr>
                      <a:r>
                        <a:rPr lang="en-US" sz="1600" kern="100">
                          <a:effectLst/>
                          <a:latin typeface="+mj-ea"/>
                          <a:ea typeface="+mj-ea"/>
                        </a:rPr>
                        <a:t>Lacquer Cracks</a:t>
                      </a:r>
                      <a:endParaRPr lang="zh-CN" sz="1200" kern="100">
                        <a:effectLst/>
                        <a:latin typeface="+mj-ea"/>
                        <a:ea typeface="+mj-ea"/>
                      </a:endParaRPr>
                    </a:p>
                  </a:txBody>
                  <a:tcPr marL="68580" marR="68580" marT="0" marB="0" anchor="ctr"/>
                </a:tc>
                <a:tc>
                  <a:txBody>
                    <a:bodyPr/>
                    <a:lstStyle/>
                    <a:p>
                      <a:pPr algn="ctr" hangingPunct="0">
                        <a:lnSpc>
                          <a:spcPct val="125000"/>
                        </a:lnSpc>
                      </a:pPr>
                      <a:r>
                        <a:rPr lang="en-US" altLang="zh-CN" sz="1800" kern="1200" dirty="0">
                          <a:solidFill>
                            <a:schemeClr val="dk1"/>
                          </a:solidFill>
                          <a:effectLst/>
                          <a:latin typeface="+mn-lt"/>
                          <a:ea typeface="+mn-ea"/>
                          <a:cs typeface="+mn-cs"/>
                        </a:rPr>
                        <a:t>0.6544/10</a:t>
                      </a:r>
                      <a:endParaRPr lang="zh-CN" sz="1200" kern="100" dirty="0">
                        <a:effectLst/>
                        <a:latin typeface="+mj-ea"/>
                        <a:ea typeface="+mj-ea"/>
                      </a:endParaRPr>
                    </a:p>
                  </a:txBody>
                  <a:tcPr marL="68580" marR="68580" marT="0" marB="0" anchor="ctr"/>
                </a:tc>
                <a:tc>
                  <a:txBody>
                    <a:bodyPr/>
                    <a:lstStyle/>
                    <a:p>
                      <a:pPr algn="ctr" hangingPunct="0">
                        <a:lnSpc>
                          <a:spcPct val="125000"/>
                        </a:lnSpc>
                      </a:pPr>
                      <a:r>
                        <a:rPr lang="en-US" altLang="zh-CN" sz="1600" kern="100" dirty="0">
                          <a:solidFill>
                            <a:schemeClr val="dk1"/>
                          </a:solidFill>
                          <a:effectLst/>
                          <a:latin typeface="+mj-ea"/>
                          <a:ea typeface="+mj-ea"/>
                          <a:cs typeface="+mn-cs"/>
                        </a:rPr>
                        <a:t>0.6142</a:t>
                      </a:r>
                      <a:endParaRPr lang="zh-CN" altLang="en-US" sz="1600" kern="100" dirty="0">
                        <a:solidFill>
                          <a:schemeClr val="dk1"/>
                        </a:solidFill>
                        <a:effectLst/>
                        <a:latin typeface="+mj-ea"/>
                        <a:ea typeface="+mj-ea"/>
                        <a:cs typeface="+mn-cs"/>
                      </a:endParaRPr>
                    </a:p>
                  </a:txBody>
                  <a:tcPr marL="68580" marR="68580" marT="0" marB="0" anchor="ctr"/>
                </a:tc>
                <a:extLst>
                  <a:ext uri="{0D108BD9-81ED-4DB2-BD59-A6C34878D82A}">
                    <a16:rowId xmlns:a16="http://schemas.microsoft.com/office/drawing/2014/main" val="1293058239"/>
                  </a:ext>
                </a:extLst>
              </a:tr>
              <a:tr h="756803">
                <a:tc>
                  <a:txBody>
                    <a:bodyPr/>
                    <a:lstStyle/>
                    <a:p>
                      <a:pPr algn="ctr" hangingPunct="0">
                        <a:lnSpc>
                          <a:spcPct val="125000"/>
                        </a:lnSpc>
                      </a:pPr>
                      <a:r>
                        <a:rPr lang="en-US" sz="1600" kern="100" dirty="0">
                          <a:effectLst/>
                          <a:latin typeface="+mj-ea"/>
                          <a:ea typeface="+mj-ea"/>
                        </a:rPr>
                        <a:t>Choroidal Neovascularization</a:t>
                      </a:r>
                      <a:endParaRPr lang="zh-CN" sz="1200" kern="100" dirty="0">
                        <a:effectLst/>
                        <a:latin typeface="+mj-ea"/>
                        <a:ea typeface="+mj-ea"/>
                      </a:endParaRPr>
                    </a:p>
                  </a:txBody>
                  <a:tcPr marL="68580" marR="68580" marT="0" marB="0" anchor="ctr"/>
                </a:tc>
                <a:tc>
                  <a:txBody>
                    <a:bodyPr/>
                    <a:lstStyle/>
                    <a:p>
                      <a:pPr algn="ctr" hangingPunct="0">
                        <a:lnSpc>
                          <a:spcPct val="125000"/>
                        </a:lnSpc>
                      </a:pPr>
                      <a:r>
                        <a:rPr lang="en-US" altLang="zh-CN" sz="1800" kern="1200" dirty="0">
                          <a:solidFill>
                            <a:schemeClr val="dk1"/>
                          </a:solidFill>
                          <a:effectLst/>
                          <a:latin typeface="+mn-lt"/>
                          <a:ea typeface="+mn-ea"/>
                          <a:cs typeface="+mn-cs"/>
                        </a:rPr>
                        <a:t>0.4622/10</a:t>
                      </a:r>
                      <a:endParaRPr lang="zh-CN" sz="1200" kern="100" dirty="0">
                        <a:effectLst/>
                        <a:latin typeface="+mj-ea"/>
                        <a:ea typeface="+mj-ea"/>
                      </a:endParaRPr>
                    </a:p>
                  </a:txBody>
                  <a:tcPr marL="68580" marR="68580" marT="0" marB="0" anchor="ctr"/>
                </a:tc>
                <a:tc>
                  <a:txBody>
                    <a:bodyPr/>
                    <a:lstStyle/>
                    <a:p>
                      <a:pPr algn="ctr" hangingPunct="0">
                        <a:lnSpc>
                          <a:spcPct val="125000"/>
                        </a:lnSpc>
                      </a:pPr>
                      <a:r>
                        <a:rPr lang="en-US" altLang="zh-CN" sz="1600" kern="100" dirty="0">
                          <a:solidFill>
                            <a:schemeClr val="dk1"/>
                          </a:solidFill>
                          <a:effectLst/>
                          <a:latin typeface="+mj-ea"/>
                          <a:ea typeface="+mj-ea"/>
                          <a:cs typeface="+mn-cs"/>
                        </a:rPr>
                        <a:t>0.4352</a:t>
                      </a:r>
                      <a:endParaRPr lang="zh-CN" altLang="en-US" sz="1600" kern="100" dirty="0">
                        <a:solidFill>
                          <a:schemeClr val="dk1"/>
                        </a:solidFill>
                        <a:effectLst/>
                        <a:latin typeface="+mj-ea"/>
                        <a:ea typeface="+mj-ea"/>
                        <a:cs typeface="+mn-cs"/>
                      </a:endParaRPr>
                    </a:p>
                  </a:txBody>
                  <a:tcPr marL="68580" marR="68580" marT="0" marB="0" anchor="ctr"/>
                </a:tc>
                <a:extLst>
                  <a:ext uri="{0D108BD9-81ED-4DB2-BD59-A6C34878D82A}">
                    <a16:rowId xmlns:a16="http://schemas.microsoft.com/office/drawing/2014/main" val="228700276"/>
                  </a:ext>
                </a:extLst>
              </a:tr>
              <a:tr h="776636">
                <a:tc>
                  <a:txBody>
                    <a:bodyPr/>
                    <a:lstStyle/>
                    <a:p>
                      <a:pPr algn="ctr" hangingPunct="0">
                        <a:lnSpc>
                          <a:spcPct val="125000"/>
                        </a:lnSpc>
                      </a:pPr>
                      <a:r>
                        <a:rPr lang="en-US" sz="1600" kern="100" dirty="0">
                          <a:effectLst/>
                          <a:latin typeface="+mj-ea"/>
                          <a:ea typeface="+mj-ea"/>
                        </a:rPr>
                        <a:t>Fuchs Spot</a:t>
                      </a:r>
                      <a:endParaRPr lang="zh-CN" sz="1200" kern="100" dirty="0">
                        <a:effectLst/>
                        <a:latin typeface="+mj-ea"/>
                        <a:ea typeface="+mj-ea"/>
                      </a:endParaRPr>
                    </a:p>
                  </a:txBody>
                  <a:tcPr marL="68580" marR="68580" marT="0" marB="0" anchor="ctr"/>
                </a:tc>
                <a:tc>
                  <a:txBody>
                    <a:bodyPr/>
                    <a:lstStyle/>
                    <a:p>
                      <a:pPr algn="ctr" hangingPunct="0">
                        <a:lnSpc>
                          <a:spcPct val="125000"/>
                        </a:lnSpc>
                      </a:pPr>
                      <a:r>
                        <a:rPr lang="en-US" altLang="zh-CN" sz="1800" kern="1200" dirty="0">
                          <a:solidFill>
                            <a:schemeClr val="dk1"/>
                          </a:solidFill>
                          <a:effectLst/>
                          <a:latin typeface="+mn-lt"/>
                          <a:ea typeface="+mn-ea"/>
                          <a:cs typeface="+mn-cs"/>
                        </a:rPr>
                        <a:t>0.7686/8</a:t>
                      </a:r>
                      <a:endParaRPr lang="zh-CN" sz="1200" kern="100" dirty="0">
                        <a:effectLst/>
                        <a:latin typeface="+mj-ea"/>
                        <a:ea typeface="+mj-ea"/>
                      </a:endParaRPr>
                    </a:p>
                  </a:txBody>
                  <a:tcPr marL="68580" marR="68580" marT="0" marB="0" anchor="ctr"/>
                </a:tc>
                <a:tc>
                  <a:txBody>
                    <a:bodyPr/>
                    <a:lstStyle/>
                    <a:p>
                      <a:pPr algn="ctr" hangingPunct="0">
                        <a:lnSpc>
                          <a:spcPct val="125000"/>
                        </a:lnSpc>
                      </a:pPr>
                      <a:r>
                        <a:rPr lang="en-US" altLang="zh-CN" sz="1600" kern="100" dirty="0">
                          <a:solidFill>
                            <a:schemeClr val="dk1"/>
                          </a:solidFill>
                          <a:effectLst/>
                          <a:latin typeface="+mj-ea"/>
                          <a:ea typeface="+mj-ea"/>
                          <a:cs typeface="+mn-cs"/>
                        </a:rPr>
                        <a:t>0.6630</a:t>
                      </a:r>
                      <a:endParaRPr lang="zh-CN" altLang="en-US" sz="1600" kern="100" dirty="0">
                        <a:solidFill>
                          <a:schemeClr val="dk1"/>
                        </a:solidFill>
                        <a:effectLst/>
                        <a:latin typeface="+mj-ea"/>
                        <a:ea typeface="+mj-ea"/>
                        <a:cs typeface="+mn-cs"/>
                      </a:endParaRPr>
                    </a:p>
                  </a:txBody>
                  <a:tcPr marL="68580" marR="68580" marT="0" marB="0" anchor="ctr"/>
                </a:tc>
                <a:extLst>
                  <a:ext uri="{0D108BD9-81ED-4DB2-BD59-A6C34878D82A}">
                    <a16:rowId xmlns:a16="http://schemas.microsoft.com/office/drawing/2014/main" val="282410319"/>
                  </a:ext>
                </a:extLst>
              </a:tr>
              <a:tr h="706931">
                <a:tc>
                  <a:txBody>
                    <a:bodyPr/>
                    <a:lstStyle/>
                    <a:p>
                      <a:pPr algn="ctr" hangingPunct="0">
                        <a:lnSpc>
                          <a:spcPct val="125000"/>
                        </a:lnSpc>
                      </a:pPr>
                      <a:r>
                        <a:rPr lang="zh-CN" altLang="en-US" sz="1600" b="1" kern="100" dirty="0">
                          <a:solidFill>
                            <a:schemeClr val="lt1"/>
                          </a:solidFill>
                          <a:effectLst/>
                          <a:latin typeface="+mj-ea"/>
                          <a:ea typeface="+mj-ea"/>
                          <a:cs typeface="+mn-cs"/>
                        </a:rPr>
                        <a:t>总体平均</a:t>
                      </a:r>
                    </a:p>
                  </a:txBody>
                  <a:tcPr marL="68580" marR="68580" marT="0" marB="0" anchor="ctr"/>
                </a:tc>
                <a:tc>
                  <a:txBody>
                    <a:bodyPr/>
                    <a:lstStyle/>
                    <a:p>
                      <a:pPr algn="ctr" hangingPunct="0">
                        <a:lnSpc>
                          <a:spcPct val="125000"/>
                        </a:lnSpc>
                      </a:pPr>
                      <a:r>
                        <a:rPr lang="en-US" altLang="zh-CN" sz="1800" kern="1200" dirty="0">
                          <a:solidFill>
                            <a:schemeClr val="dk1"/>
                          </a:solidFill>
                          <a:effectLst/>
                          <a:latin typeface="+mn-lt"/>
                          <a:ea typeface="+mn-ea"/>
                          <a:cs typeface="+mn-cs"/>
                        </a:rPr>
                        <a:t>0.6284/9</a:t>
                      </a:r>
                      <a:endParaRPr lang="zh-CN" altLang="en-US" sz="1800" kern="1200" dirty="0">
                        <a:solidFill>
                          <a:schemeClr val="dk1"/>
                        </a:solidFill>
                        <a:effectLst/>
                        <a:latin typeface="+mn-lt"/>
                        <a:ea typeface="+mn-ea"/>
                        <a:cs typeface="+mn-cs"/>
                      </a:endParaRPr>
                    </a:p>
                  </a:txBody>
                  <a:tcPr marL="68580" marR="68580" marT="0" marB="0" anchor="ctr"/>
                </a:tc>
                <a:tc>
                  <a:txBody>
                    <a:bodyPr/>
                    <a:lstStyle/>
                    <a:p>
                      <a:pPr algn="ctr" hangingPunct="0">
                        <a:lnSpc>
                          <a:spcPct val="125000"/>
                        </a:lnSpc>
                      </a:pPr>
                      <a:r>
                        <a:rPr lang="en-US" altLang="zh-CN" sz="1600" kern="100" dirty="0">
                          <a:solidFill>
                            <a:schemeClr val="dk1"/>
                          </a:solidFill>
                          <a:effectLst/>
                          <a:latin typeface="+mj-ea"/>
                          <a:ea typeface="+mj-ea"/>
                          <a:cs typeface="+mn-cs"/>
                        </a:rPr>
                        <a:t>0.5708/8(</a:t>
                      </a:r>
                      <a:r>
                        <a:rPr lang="zh-CN" altLang="en-US" sz="1600" kern="100" dirty="0">
                          <a:solidFill>
                            <a:schemeClr val="dk1"/>
                          </a:solidFill>
                          <a:effectLst/>
                          <a:latin typeface="+mj-ea"/>
                          <a:ea typeface="+mj-ea"/>
                          <a:cs typeface="+mn-cs"/>
                        </a:rPr>
                        <a:t>往期</a:t>
                      </a:r>
                      <a:r>
                        <a:rPr lang="en-US" altLang="zh-CN" sz="1600" kern="100" dirty="0">
                          <a:solidFill>
                            <a:schemeClr val="dk1"/>
                          </a:solidFill>
                          <a:effectLst/>
                          <a:latin typeface="+mj-ea"/>
                          <a:ea typeface="+mj-ea"/>
                          <a:cs typeface="+mn-cs"/>
                        </a:rPr>
                        <a:t>)3(</a:t>
                      </a:r>
                      <a:r>
                        <a:rPr lang="zh-CN" altLang="en-US" sz="1600" kern="100" dirty="0">
                          <a:solidFill>
                            <a:schemeClr val="dk1"/>
                          </a:solidFill>
                          <a:effectLst/>
                          <a:latin typeface="+mj-ea"/>
                          <a:ea typeface="+mj-ea"/>
                          <a:cs typeface="+mn-cs"/>
                        </a:rPr>
                        <a:t>同期</a:t>
                      </a:r>
                      <a:r>
                        <a:rPr lang="en-US" altLang="zh-CN" sz="1600" kern="100" dirty="0">
                          <a:solidFill>
                            <a:schemeClr val="dk1"/>
                          </a:solidFill>
                          <a:effectLst/>
                          <a:latin typeface="+mj-ea"/>
                          <a:ea typeface="+mj-ea"/>
                          <a:cs typeface="+mn-cs"/>
                        </a:rPr>
                        <a:t>)</a:t>
                      </a:r>
                      <a:endParaRPr lang="zh-CN" altLang="en-US" sz="1600" kern="100" dirty="0">
                        <a:solidFill>
                          <a:schemeClr val="dk1"/>
                        </a:solidFill>
                        <a:effectLst/>
                        <a:latin typeface="+mj-ea"/>
                        <a:ea typeface="+mj-ea"/>
                        <a:cs typeface="+mn-cs"/>
                      </a:endParaRPr>
                    </a:p>
                  </a:txBody>
                  <a:tcPr marL="68580" marR="68580" marT="0" marB="0" anchor="ctr"/>
                </a:tc>
                <a:extLst>
                  <a:ext uri="{0D108BD9-81ED-4DB2-BD59-A6C34878D82A}">
                    <a16:rowId xmlns:a16="http://schemas.microsoft.com/office/drawing/2014/main" val="663807873"/>
                  </a:ext>
                </a:extLst>
              </a:tr>
            </a:tbl>
          </a:graphicData>
        </a:graphic>
      </p:graphicFrame>
    </p:spTree>
    <p:extLst>
      <p:ext uri="{BB962C8B-B14F-4D97-AF65-F5344CB8AC3E}">
        <p14:creationId xmlns:p14="http://schemas.microsoft.com/office/powerpoint/2010/main" val="3416049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其他技术问题</a:t>
            </a:r>
          </a:p>
        </p:txBody>
      </p:sp>
      <p:sp>
        <p:nvSpPr>
          <p:cNvPr id="17" name="内容占位符 16"/>
          <p:cNvSpPr>
            <a:spLocks noGrp="1"/>
          </p:cNvSpPr>
          <p:nvPr>
            <p:ph sz="quarter" idx="11"/>
          </p:nvPr>
        </p:nvSpPr>
        <p:spPr/>
        <p:txBody>
          <a:bodyPr>
            <a:normAutofit/>
          </a:bodyPr>
          <a:lstStyle/>
          <a:p>
            <a:r>
              <a:rPr lang="zh-CN" altLang="en-US" sz="2400" b="1" dirty="0"/>
              <a:t>数据集较小</a:t>
            </a:r>
            <a:r>
              <a:rPr lang="zh-CN" altLang="en-US" sz="2400" dirty="0"/>
              <a:t>：不足以支撑复杂的模型训练要求，本团队采用了</a:t>
            </a:r>
            <a:r>
              <a:rPr lang="zh-CN" altLang="en-US" sz="2400" b="1" dirty="0"/>
              <a:t>数据增强</a:t>
            </a:r>
            <a:r>
              <a:rPr lang="zh-CN" altLang="en-US" sz="2400" dirty="0"/>
              <a:t>的方法对数据集进行扩充，具体操作包括：对图像进行缩放以及长和宽的扭曲，对图像进行翻转、高斯模糊、旋转，对图像进行色域变换等</a:t>
            </a:r>
          </a:p>
          <a:p>
            <a:r>
              <a:rPr lang="zh-CN" altLang="en-US" sz="2400" b="1" dirty="0"/>
              <a:t>数据加载速度低</a:t>
            </a:r>
            <a:r>
              <a:rPr lang="zh-CN" altLang="en-US" sz="2400" dirty="0"/>
              <a:t>：在数据载入阶段，观察到数据载入速度较低，因此本团队使用</a:t>
            </a:r>
            <a:r>
              <a:rPr lang="zh-CN" altLang="en-US" sz="2400" b="1" dirty="0"/>
              <a:t>多线程数据读入</a:t>
            </a:r>
            <a:r>
              <a:rPr lang="zh-CN" altLang="en-US" sz="2400" dirty="0"/>
              <a:t>来进行加速，解决效果良好</a:t>
            </a:r>
          </a:p>
        </p:txBody>
      </p:sp>
    </p:spTree>
    <p:extLst>
      <p:ext uri="{BB962C8B-B14F-4D97-AF65-F5344CB8AC3E}">
        <p14:creationId xmlns:p14="http://schemas.microsoft.com/office/powerpoint/2010/main" val="2446671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10975" y="1360031"/>
            <a:ext cx="697345" cy="697345"/>
          </a:xfrm>
          <a:prstGeom prst="rect">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accent6"/>
                </a:solidFill>
                <a:latin typeface="+mn-ea"/>
              </a:rPr>
              <a:t>1</a:t>
            </a:r>
            <a:endParaRPr lang="zh-CN" altLang="en-US" sz="3200" dirty="0">
              <a:solidFill>
                <a:schemeClr val="accent6"/>
              </a:solidFill>
              <a:latin typeface="+mn-ea"/>
            </a:endParaRPr>
          </a:p>
        </p:txBody>
      </p:sp>
      <p:sp>
        <p:nvSpPr>
          <p:cNvPr id="3" name="矩形 2"/>
          <p:cNvSpPr/>
          <p:nvPr/>
        </p:nvSpPr>
        <p:spPr>
          <a:xfrm>
            <a:off x="4910974" y="2502731"/>
            <a:ext cx="697345" cy="697345"/>
          </a:xfrm>
          <a:prstGeom prst="rect">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accent6"/>
                </a:solidFill>
                <a:latin typeface="+mn-ea"/>
              </a:rPr>
              <a:t>2</a:t>
            </a:r>
            <a:endParaRPr lang="zh-CN" altLang="en-US" sz="3200" dirty="0">
              <a:solidFill>
                <a:schemeClr val="accent6"/>
              </a:solidFill>
              <a:latin typeface="+mn-ea"/>
            </a:endParaRPr>
          </a:p>
        </p:txBody>
      </p:sp>
      <p:sp>
        <p:nvSpPr>
          <p:cNvPr id="4" name="矩形 3"/>
          <p:cNvSpPr/>
          <p:nvPr/>
        </p:nvSpPr>
        <p:spPr>
          <a:xfrm>
            <a:off x="4910973" y="4788131"/>
            <a:ext cx="697345" cy="697345"/>
          </a:xfrm>
          <a:prstGeom prst="rect">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accent6"/>
                </a:solidFill>
                <a:latin typeface="+mn-ea"/>
              </a:rPr>
              <a:t>4</a:t>
            </a:r>
            <a:endParaRPr lang="zh-CN" altLang="en-US" sz="3200" dirty="0">
              <a:solidFill>
                <a:schemeClr val="accent6"/>
              </a:solidFill>
              <a:latin typeface="+mn-ea"/>
            </a:endParaRPr>
          </a:p>
        </p:txBody>
      </p:sp>
      <p:sp>
        <p:nvSpPr>
          <p:cNvPr id="5" name="矩形 4"/>
          <p:cNvSpPr/>
          <p:nvPr/>
        </p:nvSpPr>
        <p:spPr>
          <a:xfrm>
            <a:off x="4910974" y="3645431"/>
            <a:ext cx="697345" cy="697345"/>
          </a:xfrm>
          <a:prstGeom prst="rect">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accent6"/>
                </a:solidFill>
                <a:latin typeface="+mn-ea"/>
              </a:rPr>
              <a:t>3</a:t>
            </a:r>
            <a:endParaRPr lang="zh-CN" altLang="en-US" sz="3200" dirty="0">
              <a:solidFill>
                <a:schemeClr val="accent6"/>
              </a:solidFill>
              <a:latin typeface="+mn-ea"/>
            </a:endParaRPr>
          </a:p>
        </p:txBody>
      </p:sp>
      <p:sp>
        <p:nvSpPr>
          <p:cNvPr id="7" name="矩形 6"/>
          <p:cNvSpPr/>
          <p:nvPr/>
        </p:nvSpPr>
        <p:spPr>
          <a:xfrm>
            <a:off x="5815215" y="1360031"/>
            <a:ext cx="5523345" cy="69734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a:solidFill>
                  <a:schemeClr val="bg2">
                    <a:lumMod val="50000"/>
                  </a:schemeClr>
                </a:solidFill>
                <a:latin typeface="+mn-ea"/>
              </a:rPr>
              <a:t>数据采集与处理</a:t>
            </a:r>
          </a:p>
        </p:txBody>
      </p:sp>
      <p:sp>
        <p:nvSpPr>
          <p:cNvPr id="8" name="矩形 7"/>
          <p:cNvSpPr/>
          <p:nvPr/>
        </p:nvSpPr>
        <p:spPr>
          <a:xfrm>
            <a:off x="5815214" y="2502731"/>
            <a:ext cx="5523345" cy="69734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a:solidFill>
                  <a:schemeClr val="bg2">
                    <a:lumMod val="50000"/>
                  </a:schemeClr>
                </a:solidFill>
                <a:latin typeface="+mn-ea"/>
              </a:rPr>
              <a:t>模型选择</a:t>
            </a:r>
          </a:p>
        </p:txBody>
      </p:sp>
      <p:sp>
        <p:nvSpPr>
          <p:cNvPr id="9" name="矩形 8"/>
          <p:cNvSpPr/>
          <p:nvPr/>
        </p:nvSpPr>
        <p:spPr>
          <a:xfrm>
            <a:off x="5815215" y="3645431"/>
            <a:ext cx="5523345" cy="69734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a:solidFill>
                  <a:schemeClr val="bg2">
                    <a:lumMod val="50000"/>
                  </a:schemeClr>
                </a:solidFill>
                <a:latin typeface="+mn-ea"/>
              </a:rPr>
              <a:t>参数设置与调整</a:t>
            </a:r>
          </a:p>
        </p:txBody>
      </p:sp>
      <p:sp>
        <p:nvSpPr>
          <p:cNvPr id="10" name="矩形 9"/>
          <p:cNvSpPr/>
          <p:nvPr/>
        </p:nvSpPr>
        <p:spPr>
          <a:xfrm>
            <a:off x="5815214" y="4788131"/>
            <a:ext cx="5523345" cy="69734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a:solidFill>
                  <a:schemeClr val="bg2">
                    <a:lumMod val="50000"/>
                  </a:schemeClr>
                </a:solidFill>
                <a:latin typeface="+mn-ea"/>
              </a:rPr>
              <a:t>结果对比与分析</a:t>
            </a:r>
          </a:p>
        </p:txBody>
      </p:sp>
    </p:spTree>
    <p:extLst>
      <p:ext uri="{BB962C8B-B14F-4D97-AF65-F5344CB8AC3E}">
        <p14:creationId xmlns:p14="http://schemas.microsoft.com/office/powerpoint/2010/main" val="15275600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1"/>
          <p:cNvSpPr txBox="1">
            <a:spLocks/>
          </p:cNvSpPr>
          <p:nvPr/>
        </p:nvSpPr>
        <p:spPr>
          <a:xfrm>
            <a:off x="0" y="1572999"/>
            <a:ext cx="12192000" cy="1332761"/>
          </a:xfrm>
          <a:prstGeom prst="rect">
            <a:avLst/>
          </a:prstGeom>
          <a:effectLst>
            <a:reflection blurRad="6350" stA="50000" endA="300" endPos="55000" dir="5400000" sy="-100000" algn="bl" rotWithShape="0"/>
          </a:effectLst>
        </p:spPr>
        <p:txBody>
          <a:bodyPr vert="horz" lIns="144000" tIns="144000" rIns="144000" bIns="144000" rtlCol="0" anchor="ctr" anchorCtr="0">
            <a:noAutofit/>
          </a:bodyPr>
          <a:lstStyle>
            <a:lvl1pPr marL="0" indent="0" algn="ctr" defTabSz="914400" rtl="0" eaLnBrk="1" latinLnBrk="0" hangingPunct="1">
              <a:lnSpc>
                <a:spcPct val="100000"/>
              </a:lnSpc>
              <a:spcBef>
                <a:spcPts val="1000"/>
              </a:spcBef>
              <a:buFont typeface="Arial" panose="020B0604020202020204" pitchFamily="34" charset="0"/>
              <a:buNone/>
              <a:defRPr sz="6000" b="1" kern="1200">
                <a:solidFill>
                  <a:schemeClr val="bg1"/>
                </a:solidFill>
                <a:effectLst>
                  <a:outerShdw blurRad="38100" dist="38100" dir="2700000" algn="tl">
                    <a:srgbClr val="000000">
                      <a:alpha val="43137"/>
                    </a:srgbClr>
                  </a:outerShdw>
                </a:effectLst>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9600" spc="300" dirty="0"/>
              <a:t>谢谢大家</a:t>
            </a:r>
          </a:p>
        </p:txBody>
      </p:sp>
    </p:spTree>
    <p:extLst>
      <p:ext uri="{BB962C8B-B14F-4D97-AF65-F5344CB8AC3E}">
        <p14:creationId xmlns:p14="http://schemas.microsoft.com/office/powerpoint/2010/main" val="35897059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1"/>
          <p:cNvSpPr txBox="1">
            <a:spLocks/>
          </p:cNvSpPr>
          <p:nvPr/>
        </p:nvSpPr>
        <p:spPr>
          <a:xfrm>
            <a:off x="0" y="3036039"/>
            <a:ext cx="12192000" cy="753641"/>
          </a:xfrm>
          <a:prstGeom prst="rect">
            <a:avLst/>
          </a:prstGeom>
          <a:effectLst>
            <a:reflection blurRad="6350" stA="50000" endA="300" endPos="55000" dir="5400000" sy="-100000" algn="bl" rotWithShape="0"/>
          </a:effectLst>
        </p:spPr>
        <p:txBody>
          <a:bodyPr vert="horz" lIns="144000" tIns="144000" rIns="144000" bIns="144000" rtlCol="0" anchor="ctr" anchorCtr="0">
            <a:noAutofit/>
          </a:bodyPr>
          <a:lstStyle>
            <a:lvl1pPr marL="0" indent="0" algn="ctr" defTabSz="914400" rtl="0" eaLnBrk="1" latinLnBrk="0" hangingPunct="1">
              <a:lnSpc>
                <a:spcPct val="100000"/>
              </a:lnSpc>
              <a:spcBef>
                <a:spcPts val="1000"/>
              </a:spcBef>
              <a:buFont typeface="Arial" panose="020B0604020202020204" pitchFamily="34" charset="0"/>
              <a:buNone/>
              <a:defRPr sz="6000" b="1" kern="1200">
                <a:solidFill>
                  <a:schemeClr val="bg1"/>
                </a:solidFill>
                <a:effectLst>
                  <a:outerShdw blurRad="38100" dist="38100" dir="2700000" algn="tl">
                    <a:srgbClr val="000000">
                      <a:alpha val="43137"/>
                    </a:srgbClr>
                  </a:outerShdw>
                </a:effectLst>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6600" spc="-150" dirty="0"/>
              <a:t>THANKS FOR WATCHING</a:t>
            </a:r>
            <a:endParaRPr lang="zh-CN" altLang="en-US" sz="6600" spc="-150" dirty="0"/>
          </a:p>
        </p:txBody>
      </p:sp>
    </p:spTree>
    <p:extLst>
      <p:ext uri="{BB962C8B-B14F-4D97-AF65-F5344CB8AC3E}">
        <p14:creationId xmlns:p14="http://schemas.microsoft.com/office/powerpoint/2010/main" val="3969508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1"/>
          <p:cNvSpPr>
            <a:spLocks noGrp="1"/>
          </p:cNvSpPr>
          <p:nvPr>
            <p:ph type="body" sz="quarter" idx="4294967295" hasCustomPrompt="1"/>
          </p:nvPr>
        </p:nvSpPr>
        <p:spPr>
          <a:xfrm>
            <a:off x="5943600" y="1908279"/>
            <a:ext cx="5467350" cy="1638300"/>
          </a:xfrm>
        </p:spPr>
        <p:txBody>
          <a:bodyPr lIns="144000" tIns="144000" rIns="144000" bIns="144000" anchor="ctr" anchorCtr="0">
            <a:normAutofit fontScale="92500"/>
          </a:bodyPr>
          <a:lstStyle>
            <a:lvl1pPr marL="0" indent="0" algn="ctr">
              <a:lnSpc>
                <a:spcPct val="100000"/>
              </a:lnSpc>
              <a:buNone/>
              <a:defRPr sz="6000" b="1">
                <a:solidFill>
                  <a:schemeClr val="bg1"/>
                </a:solidFill>
                <a:effectLst>
                  <a:outerShdw blurRad="38100" dist="38100" dir="2700000" algn="tl">
                    <a:srgbClr val="000000">
                      <a:alpha val="43137"/>
                    </a:srgbClr>
                  </a:outerShdw>
                </a:effectLst>
                <a:latin typeface="+mj-ea"/>
                <a:ea typeface="+mj-ea"/>
              </a:defRPr>
            </a:lvl1pPr>
          </a:lstStyle>
          <a:p>
            <a:pPr lvl="0"/>
            <a:r>
              <a:rPr lang="zh-CN" altLang="en-US" dirty="0"/>
              <a:t>数据采集与处理</a:t>
            </a:r>
          </a:p>
        </p:txBody>
      </p:sp>
    </p:spTree>
    <p:extLst>
      <p:ext uri="{BB962C8B-B14F-4D97-AF65-F5344CB8AC3E}">
        <p14:creationId xmlns:p14="http://schemas.microsoft.com/office/powerpoint/2010/main" val="1580039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背景介绍</a:t>
            </a:r>
          </a:p>
        </p:txBody>
      </p:sp>
      <p:grpSp>
        <p:nvGrpSpPr>
          <p:cNvPr id="5" name="组合 4">
            <a:extLst>
              <a:ext uri="{FF2B5EF4-FFF2-40B4-BE49-F238E27FC236}">
                <a16:creationId xmlns:a16="http://schemas.microsoft.com/office/drawing/2014/main" id="{F4230140-930F-7868-5205-09EEE9ECD4A1}"/>
              </a:ext>
            </a:extLst>
          </p:cNvPr>
          <p:cNvGrpSpPr/>
          <p:nvPr/>
        </p:nvGrpSpPr>
        <p:grpSpPr>
          <a:xfrm>
            <a:off x="593203" y="2279677"/>
            <a:ext cx="4823456" cy="2220262"/>
            <a:chOff x="1460333" y="1737011"/>
            <a:chExt cx="2681898" cy="2220262"/>
          </a:xfrm>
        </p:grpSpPr>
        <p:sp>
          <p:nvSpPr>
            <p:cNvPr id="6" name="TextBox 23">
              <a:extLst>
                <a:ext uri="{FF2B5EF4-FFF2-40B4-BE49-F238E27FC236}">
                  <a16:creationId xmlns:a16="http://schemas.microsoft.com/office/drawing/2014/main" id="{17EB0D92-5195-A49E-43D3-F8834AE2CA88}"/>
                </a:ext>
              </a:extLst>
            </p:cNvPr>
            <p:cNvSpPr txBox="1"/>
            <p:nvPr/>
          </p:nvSpPr>
          <p:spPr>
            <a:xfrm>
              <a:off x="1460334" y="2254884"/>
              <a:ext cx="2681897" cy="1702389"/>
            </a:xfrm>
            <a:prstGeom prst="rect">
              <a:avLst/>
            </a:prstGeom>
            <a:noFill/>
          </p:spPr>
          <p:txBody>
            <a:bodyPr wrap="square" rtlCol="0">
              <a:spAutoFit/>
            </a:bodyPr>
            <a:lstStyle/>
            <a:p>
              <a:pPr>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眼底疾病，尤其是近视性黄斑病变，是全球范围内导致视力障碍和法定失明的主要原因之一。随着近视患者数量的增加，对于快速、准确地进行黄斑病变分析和诊断的需求日益迫切。</a:t>
              </a:r>
              <a:endPar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endParaRPr>
            </a:p>
          </p:txBody>
        </p:sp>
        <p:sp>
          <p:nvSpPr>
            <p:cNvPr id="7" name="TextBox 24">
              <a:extLst>
                <a:ext uri="{FF2B5EF4-FFF2-40B4-BE49-F238E27FC236}">
                  <a16:creationId xmlns:a16="http://schemas.microsoft.com/office/drawing/2014/main" id="{29AF7746-3B29-F24D-BD45-EDB04A310E52}"/>
                </a:ext>
              </a:extLst>
            </p:cNvPr>
            <p:cNvSpPr txBox="1"/>
            <p:nvPr/>
          </p:nvSpPr>
          <p:spPr>
            <a:xfrm>
              <a:off x="1460333" y="1737011"/>
              <a:ext cx="1300568" cy="461665"/>
            </a:xfrm>
            <a:prstGeom prst="rect">
              <a:avLst/>
            </a:prstGeom>
            <a:noFill/>
          </p:spPr>
          <p:txBody>
            <a:bodyPr wrap="none" rtlCol="0">
              <a:spAutoFit/>
            </a:bodyPr>
            <a:lstStyle/>
            <a:p>
              <a:r>
                <a:rPr lang="zh-CN" altLang="en-US" sz="2400" b="1" dirty="0">
                  <a:solidFill>
                    <a:schemeClr val="tx1">
                      <a:lumMod val="75000"/>
                      <a:lumOff val="25000"/>
                    </a:schemeClr>
                  </a:solidFill>
                  <a:latin typeface="+mn-ea"/>
                  <a:sym typeface="+mn-ea"/>
                </a:rPr>
                <a:t>近视性黄斑病变</a:t>
              </a:r>
            </a:p>
          </p:txBody>
        </p:sp>
      </p:grpSp>
      <p:pic>
        <p:nvPicPr>
          <p:cNvPr id="1026" name="Picture 2" descr="图片">
            <a:extLst>
              <a:ext uri="{FF2B5EF4-FFF2-40B4-BE49-F238E27FC236}">
                <a16:creationId xmlns:a16="http://schemas.microsoft.com/office/drawing/2014/main" id="{A99D4895-8F81-681B-0C55-BFBFE3C2F2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7596" y="1667092"/>
            <a:ext cx="4940003" cy="3550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305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数据集介绍</a:t>
            </a:r>
          </a:p>
        </p:txBody>
      </p:sp>
      <p:pic>
        <p:nvPicPr>
          <p:cNvPr id="4" name="图片 3">
            <a:extLst>
              <a:ext uri="{FF2B5EF4-FFF2-40B4-BE49-F238E27FC236}">
                <a16:creationId xmlns:a16="http://schemas.microsoft.com/office/drawing/2014/main" id="{2B9996E8-588B-B99A-7DEA-5296DBEC9CA9}"/>
              </a:ext>
            </a:extLst>
          </p:cNvPr>
          <p:cNvPicPr>
            <a:picLocks noChangeAspect="1"/>
          </p:cNvPicPr>
          <p:nvPr/>
        </p:nvPicPr>
        <p:blipFill>
          <a:blip r:embed="rId2"/>
          <a:stretch>
            <a:fillRect/>
          </a:stretch>
        </p:blipFill>
        <p:spPr>
          <a:xfrm>
            <a:off x="5679736" y="1306699"/>
            <a:ext cx="5575020" cy="4492571"/>
          </a:xfrm>
          <a:prstGeom prst="rect">
            <a:avLst/>
          </a:prstGeom>
        </p:spPr>
      </p:pic>
      <p:grpSp>
        <p:nvGrpSpPr>
          <p:cNvPr id="5" name="组合 4">
            <a:extLst>
              <a:ext uri="{FF2B5EF4-FFF2-40B4-BE49-F238E27FC236}">
                <a16:creationId xmlns:a16="http://schemas.microsoft.com/office/drawing/2014/main" id="{F4230140-930F-7868-5205-09EEE9ECD4A1}"/>
              </a:ext>
            </a:extLst>
          </p:cNvPr>
          <p:cNvGrpSpPr/>
          <p:nvPr/>
        </p:nvGrpSpPr>
        <p:grpSpPr>
          <a:xfrm>
            <a:off x="593203" y="2279677"/>
            <a:ext cx="4823456" cy="2638582"/>
            <a:chOff x="1460333" y="1737011"/>
            <a:chExt cx="2681898" cy="2638582"/>
          </a:xfrm>
        </p:grpSpPr>
        <p:sp>
          <p:nvSpPr>
            <p:cNvPr id="6" name="TextBox 23">
              <a:extLst>
                <a:ext uri="{FF2B5EF4-FFF2-40B4-BE49-F238E27FC236}">
                  <a16:creationId xmlns:a16="http://schemas.microsoft.com/office/drawing/2014/main" id="{17EB0D92-5195-A49E-43D3-F8834AE2CA88}"/>
                </a:ext>
              </a:extLst>
            </p:cNvPr>
            <p:cNvSpPr txBox="1"/>
            <p:nvPr/>
          </p:nvSpPr>
          <p:spPr>
            <a:xfrm>
              <a:off x="1460334" y="2254884"/>
              <a:ext cx="2681897" cy="2120709"/>
            </a:xfrm>
            <a:prstGeom prst="rect">
              <a:avLst/>
            </a:prstGeom>
            <a:noFill/>
          </p:spPr>
          <p:txBody>
            <a:bodyPr wrap="square" rtlCol="0">
              <a:spAutoFit/>
            </a:bodyPr>
            <a:lstStyle/>
            <a:p>
              <a:pPr>
                <a:lnSpc>
                  <a:spcPct val="150000"/>
                </a:lnSpc>
              </a:pPr>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rPr>
                <a:t>三种“</a:t>
              </a:r>
              <a:r>
                <a:rPr lang="en-US" altLang="zh-CN"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rPr>
                <a:t>plus</a:t>
              </a:r>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rPr>
                <a:t>”病变：</a:t>
              </a:r>
              <a:endParaRPr lang="en-US" altLang="zh-CN"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endParaRPr>
            </a:p>
            <a:p>
              <a:pPr marL="285750" indent="-285750">
                <a:lnSpc>
                  <a:spcPct val="150000"/>
                </a:lnSpc>
                <a:buFont typeface="Arial" panose="020B0604020202020204" pitchFamily="34" charset="0"/>
                <a:buChar char="•"/>
              </a:pPr>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rPr>
                <a:t>漆膜裂纹（</a:t>
              </a:r>
              <a:r>
                <a:rPr lang="en-US" altLang="zh-CN" sz="1800" kern="100" dirty="0">
                  <a:effectLst/>
                  <a:latin typeface="Times New Roman" panose="02020603050405020304" pitchFamily="18" charset="0"/>
                  <a:ea typeface="宋体" panose="02010600030101010101" pitchFamily="2" charset="-122"/>
                </a:rPr>
                <a:t>Lacquer Cracks</a:t>
              </a:r>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rPr>
                <a:t>）</a:t>
              </a:r>
              <a:endParaRPr lang="en-US" altLang="zh-CN"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endParaRPr>
            </a:p>
            <a:p>
              <a:pPr marL="285750" indent="-285750">
                <a:lnSpc>
                  <a:spcPct val="150000"/>
                </a:lnSpc>
                <a:buFont typeface="Arial" panose="020B0604020202020204" pitchFamily="34" charset="0"/>
                <a:buChar char="•"/>
              </a:pPr>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rPr>
                <a:t>脉络膜新生血管（</a:t>
              </a:r>
              <a:r>
                <a:rPr lang="en-US" altLang="zh-CN" sz="1800" kern="100" dirty="0">
                  <a:effectLst/>
                  <a:latin typeface="Times New Roman" panose="02020603050405020304" pitchFamily="18" charset="0"/>
                  <a:ea typeface="宋体" panose="02010600030101010101" pitchFamily="2" charset="-122"/>
                </a:rPr>
                <a:t>Choroidal Neovascularization</a:t>
              </a:r>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rPr>
                <a:t>）</a:t>
              </a:r>
              <a:endParaRPr lang="en-US" altLang="zh-CN"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endParaRPr>
            </a:p>
            <a:p>
              <a:pPr marL="285750" indent="-285750">
                <a:lnSpc>
                  <a:spcPct val="150000"/>
                </a:lnSpc>
                <a:buFont typeface="Arial" panose="020B0604020202020204" pitchFamily="34" charset="0"/>
                <a:buChar char="•"/>
              </a:pPr>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rPr>
                <a:t>弗克斯斑点（</a:t>
              </a:r>
              <a:r>
                <a:rPr lang="en-US" altLang="zh-CN" sz="1800" kern="100" dirty="0">
                  <a:effectLst/>
                  <a:latin typeface="Times New Roman" panose="02020603050405020304" pitchFamily="18" charset="0"/>
                  <a:ea typeface="宋体" panose="02010600030101010101" pitchFamily="2" charset="-122"/>
                </a:rPr>
                <a:t>Fuchs Spot</a:t>
              </a:r>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rPr>
                <a:t>）</a:t>
              </a:r>
            </a:p>
          </p:txBody>
        </p:sp>
        <p:sp>
          <p:nvSpPr>
            <p:cNvPr id="7" name="TextBox 24">
              <a:extLst>
                <a:ext uri="{FF2B5EF4-FFF2-40B4-BE49-F238E27FC236}">
                  <a16:creationId xmlns:a16="http://schemas.microsoft.com/office/drawing/2014/main" id="{29AF7746-3B29-F24D-BD45-EDB04A310E52}"/>
                </a:ext>
              </a:extLst>
            </p:cNvPr>
            <p:cNvSpPr txBox="1"/>
            <p:nvPr/>
          </p:nvSpPr>
          <p:spPr>
            <a:xfrm>
              <a:off x="1460333" y="1737011"/>
              <a:ext cx="2669587" cy="461665"/>
            </a:xfrm>
            <a:prstGeom prst="rect">
              <a:avLst/>
            </a:prstGeom>
            <a:noFill/>
          </p:spPr>
          <p:txBody>
            <a:bodyPr wrap="none" rtlCol="0">
              <a:spAutoFit/>
            </a:bodyPr>
            <a:lstStyle/>
            <a:p>
              <a:r>
                <a:rPr lang="zh-CN" altLang="en-US" sz="2400" b="1" dirty="0">
                  <a:solidFill>
                    <a:schemeClr val="tx1">
                      <a:lumMod val="75000"/>
                      <a:lumOff val="25000"/>
                    </a:schemeClr>
                  </a:solidFill>
                  <a:latin typeface="+mn-ea"/>
                  <a:sym typeface="+mn-ea"/>
                </a:rPr>
                <a:t>任务二：近视性黄斑病变病变分割</a:t>
              </a:r>
            </a:p>
          </p:txBody>
        </p:sp>
      </p:grpSp>
    </p:spTree>
    <p:extLst>
      <p:ext uri="{BB962C8B-B14F-4D97-AF65-F5344CB8AC3E}">
        <p14:creationId xmlns:p14="http://schemas.microsoft.com/office/powerpoint/2010/main" val="1553597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5E54B42-0D43-DF03-602C-01D9EA98CD10}"/>
              </a:ext>
            </a:extLst>
          </p:cNvPr>
          <p:cNvSpPr>
            <a:spLocks noGrp="1"/>
          </p:cNvSpPr>
          <p:nvPr>
            <p:ph type="body" sz="quarter" idx="10"/>
          </p:nvPr>
        </p:nvSpPr>
        <p:spPr>
          <a:xfrm>
            <a:off x="0" y="336032"/>
            <a:ext cx="12172952" cy="856210"/>
          </a:xfrm>
        </p:spPr>
        <p:txBody>
          <a:bodyPr/>
          <a:lstStyle/>
          <a:p>
            <a:r>
              <a:rPr lang="zh-CN" altLang="en-US" dirty="0"/>
              <a:t>三类病变区域</a:t>
            </a:r>
          </a:p>
          <a:p>
            <a:endParaRPr kumimoji="1" lang="zh-CN" altLang="en-US"/>
          </a:p>
        </p:txBody>
      </p:sp>
      <p:pic>
        <p:nvPicPr>
          <p:cNvPr id="1027" name="Picture 128540090">
            <a:extLst>
              <a:ext uri="{FF2B5EF4-FFF2-40B4-BE49-F238E27FC236}">
                <a16:creationId xmlns:a16="http://schemas.microsoft.com/office/drawing/2014/main" id="{1D5A8A1B-9370-108D-6734-A7ED0095A4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8935" y="4762706"/>
            <a:ext cx="5201129" cy="19053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759822558">
            <a:extLst>
              <a:ext uri="{FF2B5EF4-FFF2-40B4-BE49-F238E27FC236}">
                <a16:creationId xmlns:a16="http://schemas.microsoft.com/office/drawing/2014/main" id="{EFEE8612-08C7-05A6-47B9-F9607F5EB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574" y="2857342"/>
            <a:ext cx="5201129" cy="1905364"/>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201067295">
            <a:extLst>
              <a:ext uri="{FF2B5EF4-FFF2-40B4-BE49-F238E27FC236}">
                <a16:creationId xmlns:a16="http://schemas.microsoft.com/office/drawing/2014/main" id="{B485DE17-4BAA-4D09-2C4E-6761ECF6CB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2245" y="905892"/>
            <a:ext cx="5235458" cy="192252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7">
            <a:extLst>
              <a:ext uri="{FF2B5EF4-FFF2-40B4-BE49-F238E27FC236}">
                <a16:creationId xmlns:a16="http://schemas.microsoft.com/office/drawing/2014/main" id="{C461835B-2982-946D-317E-3F3BDA28020E}"/>
              </a:ext>
            </a:extLst>
          </p:cNvPr>
          <p:cNvSpPr>
            <a:spLocks noChangeArrowheads="1"/>
          </p:cNvSpPr>
          <p:nvPr/>
        </p:nvSpPr>
        <p:spPr bwMode="auto">
          <a:xfrm>
            <a:off x="2784297" y="131341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8">
            <a:extLst>
              <a:ext uri="{FF2B5EF4-FFF2-40B4-BE49-F238E27FC236}">
                <a16:creationId xmlns:a16="http://schemas.microsoft.com/office/drawing/2014/main" id="{932BEEC0-34A3-895D-7173-1BE10AE08BA7}"/>
              </a:ext>
            </a:extLst>
          </p:cNvPr>
          <p:cNvSpPr>
            <a:spLocks noChangeArrowheads="1"/>
          </p:cNvSpPr>
          <p:nvPr/>
        </p:nvSpPr>
        <p:spPr bwMode="auto">
          <a:xfrm>
            <a:off x="2784297" y="555521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文本框 8">
            <a:extLst>
              <a:ext uri="{FF2B5EF4-FFF2-40B4-BE49-F238E27FC236}">
                <a16:creationId xmlns:a16="http://schemas.microsoft.com/office/drawing/2014/main" id="{3AED19EB-9F35-26E4-B92B-384B4C47A705}"/>
              </a:ext>
            </a:extLst>
          </p:cNvPr>
          <p:cNvSpPr txBox="1"/>
          <p:nvPr/>
        </p:nvSpPr>
        <p:spPr>
          <a:xfrm>
            <a:off x="1919783" y="1682491"/>
            <a:ext cx="2076368" cy="369332"/>
          </a:xfrm>
          <a:prstGeom prst="rect">
            <a:avLst/>
          </a:prstGeom>
          <a:noFill/>
        </p:spPr>
        <p:txBody>
          <a:bodyPr wrap="square">
            <a:spAutoFit/>
          </a:bodyPr>
          <a:lstStyle/>
          <a:p>
            <a:pPr algn="r"/>
            <a:r>
              <a:rPr lang="en-US" altLang="zh-CN" sz="1800" kern="100" dirty="0">
                <a:effectLst/>
                <a:latin typeface="Times New Roman" panose="02020603050405020304" pitchFamily="18" charset="0"/>
                <a:ea typeface="宋体" panose="02010600030101010101" pitchFamily="2" charset="-122"/>
              </a:rPr>
              <a:t>Lacquer Cracks</a:t>
            </a:r>
            <a:endParaRPr lang="zh-CN" altLang="en-US"/>
          </a:p>
        </p:txBody>
      </p:sp>
      <p:sp>
        <p:nvSpPr>
          <p:cNvPr id="10" name="文本框 9">
            <a:extLst>
              <a:ext uri="{FF2B5EF4-FFF2-40B4-BE49-F238E27FC236}">
                <a16:creationId xmlns:a16="http://schemas.microsoft.com/office/drawing/2014/main" id="{8BBBE86D-6EA3-2C58-985A-390472575026}"/>
              </a:ext>
            </a:extLst>
          </p:cNvPr>
          <p:cNvSpPr txBox="1"/>
          <p:nvPr/>
        </p:nvSpPr>
        <p:spPr>
          <a:xfrm>
            <a:off x="913486" y="3658400"/>
            <a:ext cx="3082665" cy="369332"/>
          </a:xfrm>
          <a:prstGeom prst="rect">
            <a:avLst/>
          </a:prstGeom>
          <a:noFill/>
        </p:spPr>
        <p:txBody>
          <a:bodyPr wrap="square">
            <a:spAutoFit/>
          </a:bodyPr>
          <a:lstStyle/>
          <a:p>
            <a:pPr algn="r"/>
            <a:r>
              <a:rPr lang="en-US" altLang="zh-CN" sz="1800" kern="100" dirty="0">
                <a:effectLst/>
                <a:latin typeface="Times New Roman" panose="02020603050405020304" pitchFamily="18" charset="0"/>
                <a:ea typeface="宋体" panose="02010600030101010101" pitchFamily="2" charset="-122"/>
              </a:rPr>
              <a:t>Choroidal Neovascularization</a:t>
            </a:r>
            <a:endParaRPr lang="zh-CN" altLang="en-US"/>
          </a:p>
        </p:txBody>
      </p:sp>
      <p:sp>
        <p:nvSpPr>
          <p:cNvPr id="11" name="文本框 10">
            <a:extLst>
              <a:ext uri="{FF2B5EF4-FFF2-40B4-BE49-F238E27FC236}">
                <a16:creationId xmlns:a16="http://schemas.microsoft.com/office/drawing/2014/main" id="{694670FD-1669-C0F2-40B5-A7D1E3985F37}"/>
              </a:ext>
            </a:extLst>
          </p:cNvPr>
          <p:cNvSpPr txBox="1"/>
          <p:nvPr/>
        </p:nvSpPr>
        <p:spPr>
          <a:xfrm>
            <a:off x="1919783" y="5348807"/>
            <a:ext cx="2076368" cy="369332"/>
          </a:xfrm>
          <a:prstGeom prst="rect">
            <a:avLst/>
          </a:prstGeom>
          <a:noFill/>
        </p:spPr>
        <p:txBody>
          <a:bodyPr wrap="square">
            <a:spAutoFit/>
          </a:bodyPr>
          <a:lstStyle/>
          <a:p>
            <a:pPr algn="r"/>
            <a:r>
              <a:rPr lang="en-US" altLang="zh-CN" sz="1800" kern="100" dirty="0">
                <a:effectLst/>
                <a:latin typeface="Times New Roman" panose="02020603050405020304" pitchFamily="18" charset="0"/>
                <a:ea typeface="宋体" panose="02010600030101010101" pitchFamily="2" charset="-122"/>
              </a:rPr>
              <a:t>Fuchs Spot</a:t>
            </a:r>
            <a:endParaRPr lang="zh-CN" altLang="en-US"/>
          </a:p>
        </p:txBody>
      </p:sp>
    </p:spTree>
    <p:extLst>
      <p:ext uri="{BB962C8B-B14F-4D97-AF65-F5344CB8AC3E}">
        <p14:creationId xmlns:p14="http://schemas.microsoft.com/office/powerpoint/2010/main" val="2401092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1"/>
          <p:cNvSpPr txBox="1">
            <a:spLocks/>
          </p:cNvSpPr>
          <p:nvPr/>
        </p:nvSpPr>
        <p:spPr>
          <a:xfrm>
            <a:off x="5943600" y="1908279"/>
            <a:ext cx="5467350" cy="1638300"/>
          </a:xfrm>
          <a:prstGeom prst="rect">
            <a:avLst/>
          </a:prstGeom>
        </p:spPr>
        <p:txBody>
          <a:bodyPr vert="horz" lIns="144000" tIns="144000" rIns="144000" bIns="144000" rtlCol="0" anchor="ctr" anchorCtr="0">
            <a:normAutofit/>
          </a:bodyPr>
          <a:lstStyle>
            <a:lvl1pPr marL="0" indent="0" algn="ctr" defTabSz="914400" rtl="0" eaLnBrk="1" latinLnBrk="0" hangingPunct="1">
              <a:lnSpc>
                <a:spcPct val="100000"/>
              </a:lnSpc>
              <a:spcBef>
                <a:spcPts val="1000"/>
              </a:spcBef>
              <a:buFont typeface="Arial" panose="020B0604020202020204" pitchFamily="34" charset="0"/>
              <a:buNone/>
              <a:defRPr sz="6000" b="1" kern="1200">
                <a:solidFill>
                  <a:schemeClr val="bg1"/>
                </a:solidFill>
                <a:effectLst>
                  <a:outerShdw blurRad="38100" dist="38100" dir="2700000" algn="tl">
                    <a:srgbClr val="000000">
                      <a:alpha val="43137"/>
                    </a:srgbClr>
                  </a:outerShdw>
                </a:effectLst>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模型选择</a:t>
            </a:r>
          </a:p>
        </p:txBody>
      </p:sp>
    </p:spTree>
    <p:extLst>
      <p:ext uri="{BB962C8B-B14F-4D97-AF65-F5344CB8AC3E}">
        <p14:creationId xmlns:p14="http://schemas.microsoft.com/office/powerpoint/2010/main" val="2644260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模型选择</a:t>
            </a:r>
          </a:p>
        </p:txBody>
      </p:sp>
      <p:sp>
        <p:nvSpPr>
          <p:cNvPr id="3" name="Oval 24">
            <a:extLst>
              <a:ext uri="{FF2B5EF4-FFF2-40B4-BE49-F238E27FC236}">
                <a16:creationId xmlns:a16="http://schemas.microsoft.com/office/drawing/2014/main" id="{6FCE97C7-9BD5-4519-88EE-D9521DD95FCF}"/>
              </a:ext>
            </a:extLst>
          </p:cNvPr>
          <p:cNvSpPr>
            <a:spLocks noChangeAspect="1"/>
          </p:cNvSpPr>
          <p:nvPr/>
        </p:nvSpPr>
        <p:spPr>
          <a:xfrm>
            <a:off x="5546835" y="2198166"/>
            <a:ext cx="709855" cy="709855"/>
          </a:xfrm>
          <a:prstGeom prst="ellipse">
            <a:avLst/>
          </a:prstGeom>
          <a:solidFill>
            <a:schemeClr val="tx2"/>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j-lt"/>
              </a:rPr>
              <a:t>1</a:t>
            </a:r>
            <a:endParaRPr lang="id-ID" sz="2800" dirty="0">
              <a:latin typeface="+mj-lt"/>
            </a:endParaRPr>
          </a:p>
        </p:txBody>
      </p:sp>
      <p:sp>
        <p:nvSpPr>
          <p:cNvPr id="4" name="Oval 27">
            <a:extLst>
              <a:ext uri="{FF2B5EF4-FFF2-40B4-BE49-F238E27FC236}">
                <a16:creationId xmlns:a16="http://schemas.microsoft.com/office/drawing/2014/main" id="{E9C0D556-861A-4429-B7A4-C7CED635B18A}"/>
              </a:ext>
            </a:extLst>
          </p:cNvPr>
          <p:cNvSpPr>
            <a:spLocks noChangeAspect="1"/>
          </p:cNvSpPr>
          <p:nvPr/>
        </p:nvSpPr>
        <p:spPr>
          <a:xfrm>
            <a:off x="5546835" y="3342203"/>
            <a:ext cx="709855" cy="709855"/>
          </a:xfrm>
          <a:prstGeom prst="ellipse">
            <a:avLst/>
          </a:prstGeom>
          <a:solidFill>
            <a:srgbClr val="2D5AC2"/>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j-lt"/>
              </a:rPr>
              <a:t>2</a:t>
            </a:r>
            <a:endParaRPr lang="id-ID" sz="2800" dirty="0">
              <a:latin typeface="+mj-lt"/>
            </a:endParaRPr>
          </a:p>
        </p:txBody>
      </p:sp>
      <p:sp>
        <p:nvSpPr>
          <p:cNvPr id="5" name="Oval 33">
            <a:extLst>
              <a:ext uri="{FF2B5EF4-FFF2-40B4-BE49-F238E27FC236}">
                <a16:creationId xmlns:a16="http://schemas.microsoft.com/office/drawing/2014/main" id="{13CC3597-47FB-4905-88AA-91F98A9CDA4A}"/>
              </a:ext>
            </a:extLst>
          </p:cNvPr>
          <p:cNvSpPr>
            <a:spLocks noChangeAspect="1"/>
          </p:cNvSpPr>
          <p:nvPr/>
        </p:nvSpPr>
        <p:spPr>
          <a:xfrm>
            <a:off x="5546835" y="4490806"/>
            <a:ext cx="709855" cy="709855"/>
          </a:xfrm>
          <a:prstGeom prst="ellipse">
            <a:avLst/>
          </a:prstGeom>
          <a:solidFill>
            <a:srgbClr val="959DBF"/>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j-lt"/>
              </a:rPr>
              <a:t>3</a:t>
            </a:r>
            <a:endParaRPr lang="id-ID" sz="2800" dirty="0">
              <a:latin typeface="+mj-lt"/>
            </a:endParaRPr>
          </a:p>
        </p:txBody>
      </p:sp>
      <p:sp>
        <p:nvSpPr>
          <p:cNvPr id="14" name="文本框 13">
            <a:extLst>
              <a:ext uri="{FF2B5EF4-FFF2-40B4-BE49-F238E27FC236}">
                <a16:creationId xmlns:a16="http://schemas.microsoft.com/office/drawing/2014/main" id="{C44B3BE8-E7C0-41F6-8F64-BDE05911F25C}"/>
              </a:ext>
            </a:extLst>
          </p:cNvPr>
          <p:cNvSpPr txBox="1"/>
          <p:nvPr/>
        </p:nvSpPr>
        <p:spPr>
          <a:xfrm>
            <a:off x="6499062" y="2156364"/>
            <a:ext cx="5218167" cy="1099468"/>
          </a:xfrm>
          <a:prstGeom prst="rect">
            <a:avLst/>
          </a:prstGeom>
          <a:noFill/>
        </p:spPr>
        <p:txBody>
          <a:bodyPr wrap="square" rtlCol="0">
            <a:spAutoFit/>
          </a:bodyPr>
          <a:lstStyle/>
          <a:p>
            <a:pPr algn="just">
              <a:lnSpc>
                <a:spcPct val="125000"/>
              </a:lnSpc>
            </a:pPr>
            <a:r>
              <a:rPr lang="en-US" altLang="zh-CN" dirty="0" err="1">
                <a:solidFill>
                  <a:schemeClr val="tx1">
                    <a:lumMod val="75000"/>
                    <a:lumOff val="25000"/>
                  </a:schemeClr>
                </a:solidFill>
                <a:latin typeface="+mn-ea"/>
              </a:rPr>
              <a:t>Deeplab</a:t>
            </a:r>
            <a:r>
              <a:rPr lang="zh-CN" altLang="en-US" dirty="0">
                <a:solidFill>
                  <a:schemeClr val="tx1">
                    <a:lumMod val="75000"/>
                    <a:lumOff val="25000"/>
                  </a:schemeClr>
                </a:solidFill>
                <a:latin typeface="+mn-ea"/>
              </a:rPr>
              <a:t>：采用的空洞卷积和空间金字塔池化模块有助于捕捉不同的尺度下的语义信息，在小尺度细节上有了突破</a:t>
            </a:r>
          </a:p>
        </p:txBody>
      </p:sp>
      <p:sp>
        <p:nvSpPr>
          <p:cNvPr id="15" name="文本框 14">
            <a:extLst>
              <a:ext uri="{FF2B5EF4-FFF2-40B4-BE49-F238E27FC236}">
                <a16:creationId xmlns:a16="http://schemas.microsoft.com/office/drawing/2014/main" id="{91AB2AE3-D464-47E0-880C-A3671B392016}"/>
              </a:ext>
            </a:extLst>
          </p:cNvPr>
          <p:cNvSpPr txBox="1"/>
          <p:nvPr/>
        </p:nvSpPr>
        <p:spPr>
          <a:xfrm>
            <a:off x="6499063" y="3299188"/>
            <a:ext cx="5218166" cy="1099468"/>
          </a:xfrm>
          <a:prstGeom prst="rect">
            <a:avLst/>
          </a:prstGeom>
          <a:noFill/>
        </p:spPr>
        <p:txBody>
          <a:bodyPr wrap="square" rtlCol="0">
            <a:spAutoFit/>
          </a:bodyPr>
          <a:lstStyle/>
          <a:p>
            <a:pPr algn="just">
              <a:lnSpc>
                <a:spcPct val="125000"/>
              </a:lnSpc>
            </a:pPr>
            <a:r>
              <a:rPr lang="en-US" altLang="zh-CN" dirty="0">
                <a:solidFill>
                  <a:schemeClr val="tx1">
                    <a:lumMod val="75000"/>
                    <a:lumOff val="25000"/>
                  </a:schemeClr>
                </a:solidFill>
                <a:latin typeface="+mn-ea"/>
              </a:rPr>
              <a:t>U-net</a:t>
            </a:r>
            <a:r>
              <a:rPr lang="zh-CN" altLang="en-US" dirty="0">
                <a:solidFill>
                  <a:schemeClr val="tx1">
                    <a:lumMod val="75000"/>
                    <a:lumOff val="25000"/>
                  </a:schemeClr>
                </a:solidFill>
                <a:latin typeface="+mn-ea"/>
              </a:rPr>
              <a:t>：简单的编码器</a:t>
            </a: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解码器结构易于训练，在小尺度细节也有其优势，但实操中过拟合严重，难以调试</a:t>
            </a:r>
          </a:p>
        </p:txBody>
      </p:sp>
      <p:sp>
        <p:nvSpPr>
          <p:cNvPr id="16" name="文本框 15">
            <a:extLst>
              <a:ext uri="{FF2B5EF4-FFF2-40B4-BE49-F238E27FC236}">
                <a16:creationId xmlns:a16="http://schemas.microsoft.com/office/drawing/2014/main" id="{16A30D31-15CE-4C57-AED7-E590B8060DAA}"/>
              </a:ext>
            </a:extLst>
          </p:cNvPr>
          <p:cNvSpPr txBox="1"/>
          <p:nvPr/>
        </p:nvSpPr>
        <p:spPr>
          <a:xfrm>
            <a:off x="6499062" y="4442012"/>
            <a:ext cx="5218167" cy="1099468"/>
          </a:xfrm>
          <a:prstGeom prst="rect">
            <a:avLst/>
          </a:prstGeom>
          <a:noFill/>
        </p:spPr>
        <p:txBody>
          <a:bodyPr wrap="square" rtlCol="0">
            <a:spAutoFit/>
          </a:bodyPr>
          <a:lstStyle/>
          <a:p>
            <a:pPr algn="just">
              <a:lnSpc>
                <a:spcPct val="125000"/>
              </a:lnSpc>
            </a:pPr>
            <a:r>
              <a:rPr lang="en-US" altLang="zh-CN" dirty="0" err="1">
                <a:solidFill>
                  <a:schemeClr val="tx1">
                    <a:lumMod val="75000"/>
                    <a:lumOff val="25000"/>
                  </a:schemeClr>
                </a:solidFill>
                <a:latin typeface="+mn-ea"/>
              </a:rPr>
              <a:t>PSPnet</a:t>
            </a:r>
            <a:r>
              <a:rPr lang="zh-CN" altLang="en-US" dirty="0">
                <a:solidFill>
                  <a:schemeClr val="tx1">
                    <a:lumMod val="75000"/>
                    <a:lumOff val="25000"/>
                  </a:schemeClr>
                </a:solidFill>
                <a:latin typeface="+mn-ea"/>
              </a:rPr>
              <a:t>：通过金字塔池化模块（</a:t>
            </a:r>
            <a:r>
              <a:rPr lang="en-US" altLang="zh-CN" dirty="0">
                <a:solidFill>
                  <a:schemeClr val="tx1">
                    <a:lumMod val="75000"/>
                    <a:lumOff val="25000"/>
                  </a:schemeClr>
                </a:solidFill>
                <a:latin typeface="+mn-ea"/>
              </a:rPr>
              <a:t>Pyramid Pooling Module</a:t>
            </a:r>
            <a:r>
              <a:rPr lang="zh-CN" altLang="en-US" dirty="0">
                <a:solidFill>
                  <a:schemeClr val="tx1">
                    <a:lumMod val="75000"/>
                    <a:lumOff val="25000"/>
                  </a:schemeClr>
                </a:solidFill>
                <a:latin typeface="+mn-ea"/>
              </a:rPr>
              <a:t>）捕捉多拓扑线索信息，实操中表现较差</a:t>
            </a:r>
          </a:p>
        </p:txBody>
      </p:sp>
      <p:graphicFrame>
        <p:nvGraphicFramePr>
          <p:cNvPr id="18" name="图示 17"/>
          <p:cNvGraphicFramePr/>
          <p:nvPr>
            <p:extLst>
              <p:ext uri="{D42A27DB-BD31-4B8C-83A1-F6EECF244321}">
                <p14:modId xmlns:p14="http://schemas.microsoft.com/office/powerpoint/2010/main" val="2456007465"/>
              </p:ext>
            </p:extLst>
          </p:nvPr>
        </p:nvGraphicFramePr>
        <p:xfrm>
          <a:off x="383334" y="1379224"/>
          <a:ext cx="4307354" cy="4224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45980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a:t>Deeplabv3+</a:t>
            </a:r>
            <a:r>
              <a:rPr lang="zh-CN" altLang="en-US"/>
              <a:t>模型</a:t>
            </a:r>
            <a:r>
              <a:rPr lang="zh-CN" altLang="en-US" dirty="0"/>
              <a:t>架构一览</a:t>
            </a:r>
          </a:p>
        </p:txBody>
      </p:sp>
      <p:pic>
        <p:nvPicPr>
          <p:cNvPr id="3" name="图片 2">
            <a:extLst>
              <a:ext uri="{FF2B5EF4-FFF2-40B4-BE49-F238E27FC236}">
                <a16:creationId xmlns:a16="http://schemas.microsoft.com/office/drawing/2014/main" id="{F7D3D060-205E-24F9-76DE-9C4CEC29B3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8386" y="1097120"/>
            <a:ext cx="9491534" cy="5286298"/>
          </a:xfrm>
          <a:prstGeom prst="rect">
            <a:avLst/>
          </a:prstGeom>
        </p:spPr>
      </p:pic>
    </p:spTree>
    <p:extLst>
      <p:ext uri="{BB962C8B-B14F-4D97-AF65-F5344CB8AC3E}">
        <p14:creationId xmlns:p14="http://schemas.microsoft.com/office/powerpoint/2010/main" val="3465877553"/>
      </p:ext>
    </p:extLst>
  </p:cSld>
  <p:clrMapOvr>
    <a:masterClrMapping/>
  </p:clrMapOvr>
</p:sld>
</file>

<file path=ppt/theme/theme1.xml><?xml version="1.0" encoding="utf-8"?>
<a:theme xmlns:a="http://schemas.openxmlformats.org/drawingml/2006/main" name="Office 主题​​">
  <a:themeElements>
    <a:clrScheme name="SJTU-学术">
      <a:dk1>
        <a:srgbClr val="000000"/>
      </a:dk1>
      <a:lt1>
        <a:srgbClr val="FFFFFF"/>
      </a:lt1>
      <a:dk2>
        <a:srgbClr val="003264"/>
      </a:dk2>
      <a:lt2>
        <a:srgbClr val="D9D9D9"/>
      </a:lt2>
      <a:accent1>
        <a:srgbClr val="004098"/>
      </a:accent1>
      <a:accent2>
        <a:srgbClr val="2B75CF"/>
      </a:accent2>
      <a:accent3>
        <a:srgbClr val="BD9F68"/>
      </a:accent3>
      <a:accent4>
        <a:srgbClr val="C55A11"/>
      </a:accent4>
      <a:accent5>
        <a:srgbClr val="FFC000"/>
      </a:accent5>
      <a:accent6>
        <a:srgbClr val="A6A6A6"/>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1894</TotalTime>
  <Words>763</Words>
  <Application>Microsoft Office PowerPoint</Application>
  <PresentationFormat>宽屏</PresentationFormat>
  <Paragraphs>113</Paragraphs>
  <Slides>21</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21</vt:i4>
      </vt:variant>
    </vt:vector>
  </HeadingPairs>
  <TitlesOfParts>
    <vt:vector size="29" baseType="lpstr">
      <vt:lpstr>等线</vt:lpstr>
      <vt:lpstr>思源黑体 CN Light</vt:lpstr>
      <vt:lpstr>微软雅黑</vt:lpstr>
      <vt:lpstr>Arial</vt:lpstr>
      <vt:lpstr>Arial Black</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Invictus 许歆瑶</dc:creator>
  <cp:lastModifiedBy>颖捷 张</cp:lastModifiedBy>
  <cp:revision>139</cp:revision>
  <dcterms:created xsi:type="dcterms:W3CDTF">2021-11-22T04:20:28Z</dcterms:created>
  <dcterms:modified xsi:type="dcterms:W3CDTF">2023-12-21T13:41:50Z</dcterms:modified>
  <cp:contentStatus/>
</cp:coreProperties>
</file>